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1" r:id="rId5"/>
    <p:sldId id="262" r:id="rId6"/>
    <p:sldId id="271" r:id="rId7"/>
    <p:sldId id="281" r:id="rId8"/>
    <p:sldId id="282" r:id="rId9"/>
    <p:sldId id="284" r:id="rId10"/>
    <p:sldId id="285" r:id="rId11"/>
    <p:sldId id="286" r:id="rId12"/>
    <p:sldId id="287" r:id="rId13"/>
    <p:sldId id="288" r:id="rId14"/>
    <p:sldId id="289" r:id="rId15"/>
    <p:sldId id="290"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E"/>
    <a:srgbClr val="002C4A"/>
    <a:srgbClr val="BCE700"/>
    <a:srgbClr val="172D35"/>
    <a:srgbClr val="182D35"/>
    <a:srgbClr val="83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69"/>
    <p:restoredTop sz="96327"/>
  </p:normalViewPr>
  <p:slideViewPr>
    <p:cSldViewPr snapToGrid="0" snapToObjects="1">
      <p:cViewPr varScale="1">
        <p:scale>
          <a:sx n="105" d="100"/>
          <a:sy n="105" d="100"/>
        </p:scale>
        <p:origin x="432"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Witten" userId="50282de5-1fc2-4508-9cb6-a0dd6416563a" providerId="ADAL" clId="{E95CF7B1-924E-4FB2-917F-D46B357E1F44}"/>
    <pc:docChg chg="delSld">
      <pc:chgData name="Josh Witten" userId="50282de5-1fc2-4508-9cb6-a0dd6416563a" providerId="ADAL" clId="{E95CF7B1-924E-4FB2-917F-D46B357E1F44}" dt="2021-03-01T21:55:46.422" v="0" actId="47"/>
      <pc:docMkLst>
        <pc:docMk/>
      </pc:docMkLst>
      <pc:sldChg chg="del">
        <pc:chgData name="Josh Witten" userId="50282de5-1fc2-4508-9cb6-a0dd6416563a" providerId="ADAL" clId="{E95CF7B1-924E-4FB2-917F-D46B357E1F44}" dt="2021-03-01T21:55:46.422" v="0" actId="47"/>
        <pc:sldMkLst>
          <pc:docMk/>
          <pc:sldMk cId="3721086941"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3D442-3FC6-394A-80D1-991709E828B6}"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AF7E4-361E-1C42-A6AD-E2F1D845ECC2}" type="slidenum">
              <a:rPr lang="en-US" smtClean="0"/>
              <a:t>‹#›</a:t>
            </a:fld>
            <a:endParaRPr lang="en-US"/>
          </a:p>
        </p:txBody>
      </p:sp>
    </p:spTree>
    <p:extLst>
      <p:ext uri="{BB962C8B-B14F-4D97-AF65-F5344CB8AC3E}">
        <p14:creationId xmlns:p14="http://schemas.microsoft.com/office/powerpoint/2010/main" val="297482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7FD47A-392B-7143-A3E7-68D35092C943}"/>
              </a:ext>
            </a:extLst>
          </p:cNvPr>
          <p:cNvPicPr>
            <a:picLocks noChangeAspect="1"/>
          </p:cNvPicPr>
          <p:nvPr userDrawn="1"/>
        </p:nvPicPr>
        <p:blipFill>
          <a:blip r:embed="rId2"/>
          <a:stretch>
            <a:fillRect/>
          </a:stretch>
        </p:blipFill>
        <p:spPr>
          <a:xfrm>
            <a:off x="-48126" y="-1849443"/>
            <a:ext cx="11013440" cy="9480014"/>
          </a:xfrm>
          <a:prstGeom prst="rect">
            <a:avLst/>
          </a:prstGeom>
        </p:spPr>
      </p:pic>
      <p:sp>
        <p:nvSpPr>
          <p:cNvPr id="2" name="Title 1">
            <a:extLst>
              <a:ext uri="{FF2B5EF4-FFF2-40B4-BE49-F238E27FC236}">
                <a16:creationId xmlns:a16="http://schemas.microsoft.com/office/drawing/2014/main" id="{DF524B00-49A7-D041-A943-5A16B9F98BCB}"/>
              </a:ext>
            </a:extLst>
          </p:cNvPr>
          <p:cNvSpPr>
            <a:spLocks noGrp="1"/>
          </p:cNvSpPr>
          <p:nvPr>
            <p:ph type="ctrTitle"/>
          </p:nvPr>
        </p:nvSpPr>
        <p:spPr>
          <a:xfrm>
            <a:off x="3504248" y="1361912"/>
            <a:ext cx="7711440" cy="2387600"/>
          </a:xfrm>
        </p:spPr>
        <p:txBody>
          <a:bodyPr anchor="b"/>
          <a:lstStyle>
            <a:lvl1pPr algn="l">
              <a:defRPr sz="5400" b="1" i="0">
                <a:solidFill>
                  <a:srgbClr val="004F8E"/>
                </a:solidFill>
                <a:latin typeface="Lato Black" panose="020F0502020204030203" pitchFamily="34"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FA702FD-3BAC-6645-9916-3DD555C1931F}"/>
              </a:ext>
            </a:extLst>
          </p:cNvPr>
          <p:cNvSpPr>
            <a:spLocks noGrp="1"/>
          </p:cNvSpPr>
          <p:nvPr>
            <p:ph type="subTitle" idx="1"/>
          </p:nvPr>
        </p:nvSpPr>
        <p:spPr>
          <a:xfrm>
            <a:off x="3504247" y="3841587"/>
            <a:ext cx="7711439" cy="1655762"/>
          </a:xfrm>
        </p:spPr>
        <p:txBody>
          <a:bodyPr/>
          <a:lstStyle>
            <a:lvl1pPr marL="0" indent="0" algn="l">
              <a:buNone/>
              <a:defRPr sz="2400">
                <a:solidFill>
                  <a:srgbClr val="004F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D8D9BC64-2BE9-0447-912B-08DC951206D9}"/>
              </a:ext>
            </a:extLst>
          </p:cNvPr>
          <p:cNvPicPr>
            <a:picLocks noChangeAspect="1"/>
          </p:cNvPicPr>
          <p:nvPr userDrawn="1"/>
        </p:nvPicPr>
        <p:blipFill>
          <a:blip r:embed="rId3"/>
          <a:stretch>
            <a:fillRect/>
          </a:stretch>
        </p:blipFill>
        <p:spPr>
          <a:xfrm>
            <a:off x="9138580" y="5632250"/>
            <a:ext cx="2410512" cy="712071"/>
          </a:xfrm>
          <a:prstGeom prst="rect">
            <a:avLst/>
          </a:prstGeom>
        </p:spPr>
      </p:pic>
    </p:spTree>
    <p:extLst>
      <p:ext uri="{BB962C8B-B14F-4D97-AF65-F5344CB8AC3E}">
        <p14:creationId xmlns:p14="http://schemas.microsoft.com/office/powerpoint/2010/main" val="2233123822"/>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8ACB2-921D-864B-A26B-188CCED0451F}"/>
              </a:ext>
            </a:extLst>
          </p:cNvPr>
          <p:cNvPicPr>
            <a:picLocks noChangeAspect="1"/>
          </p:cNvPicPr>
          <p:nvPr userDrawn="1"/>
        </p:nvPicPr>
        <p:blipFill>
          <a:blip r:embed="rId2"/>
          <a:stretch>
            <a:fillRect/>
          </a:stretch>
        </p:blipFill>
        <p:spPr>
          <a:xfrm>
            <a:off x="304800" y="5947041"/>
            <a:ext cx="1998133" cy="590253"/>
          </a:xfrm>
          <a:prstGeom prst="rect">
            <a:avLst/>
          </a:prstGeom>
        </p:spPr>
      </p:pic>
    </p:spTree>
    <p:extLst>
      <p:ext uri="{BB962C8B-B14F-4D97-AF65-F5344CB8AC3E}">
        <p14:creationId xmlns:p14="http://schemas.microsoft.com/office/powerpoint/2010/main" val="444530826"/>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3997F3-8EF2-8544-8F6C-47FC3E5DDE2D}"/>
              </a:ext>
            </a:extLst>
          </p:cNvPr>
          <p:cNvSpPr/>
          <p:nvPr userDrawn="1"/>
        </p:nvSpPr>
        <p:spPr>
          <a:xfrm>
            <a:off x="0" y="-136187"/>
            <a:ext cx="12192000" cy="7159557"/>
          </a:xfrm>
          <a:prstGeom prst="rect">
            <a:avLst/>
          </a:prstGeom>
          <a:solidFill>
            <a:srgbClr val="002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E14AFAC-8696-D74E-834A-9982F3E6E585}"/>
              </a:ext>
            </a:extLst>
          </p:cNvPr>
          <p:cNvPicPr>
            <a:picLocks noChangeAspect="1"/>
          </p:cNvPicPr>
          <p:nvPr userDrawn="1"/>
        </p:nvPicPr>
        <p:blipFill>
          <a:blip r:embed="rId2"/>
          <a:stretch>
            <a:fillRect/>
          </a:stretch>
        </p:blipFill>
        <p:spPr>
          <a:xfrm>
            <a:off x="-525685" y="-986593"/>
            <a:ext cx="13468421" cy="8981259"/>
          </a:xfrm>
          <a:prstGeom prst="rect">
            <a:avLst/>
          </a:prstGeom>
        </p:spPr>
      </p:pic>
      <p:sp>
        <p:nvSpPr>
          <p:cNvPr id="6" name="Rectangle 5">
            <a:extLst>
              <a:ext uri="{FF2B5EF4-FFF2-40B4-BE49-F238E27FC236}">
                <a16:creationId xmlns:a16="http://schemas.microsoft.com/office/drawing/2014/main" id="{8300DC7D-EB72-1640-A215-C359D262E7B7}"/>
              </a:ext>
            </a:extLst>
          </p:cNvPr>
          <p:cNvSpPr/>
          <p:nvPr userDrawn="1"/>
        </p:nvSpPr>
        <p:spPr>
          <a:xfrm>
            <a:off x="-146304" y="5390644"/>
            <a:ext cx="3108959" cy="1632726"/>
          </a:xfrm>
          <a:prstGeom prst="rect">
            <a:avLst/>
          </a:prstGeom>
          <a:solidFill>
            <a:srgbClr val="002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FF4046A-4BF8-054B-8B74-FE82A1E4A34F}"/>
              </a:ext>
            </a:extLst>
          </p:cNvPr>
          <p:cNvPicPr>
            <a:picLocks noChangeAspect="1"/>
          </p:cNvPicPr>
          <p:nvPr userDrawn="1"/>
        </p:nvPicPr>
        <p:blipFill>
          <a:blip r:embed="rId3"/>
          <a:stretch>
            <a:fillRect/>
          </a:stretch>
        </p:blipFill>
        <p:spPr>
          <a:xfrm>
            <a:off x="304799" y="5947040"/>
            <a:ext cx="1998134" cy="590253"/>
          </a:xfrm>
          <a:prstGeom prst="rect">
            <a:avLst/>
          </a:prstGeom>
        </p:spPr>
      </p:pic>
    </p:spTree>
    <p:extLst>
      <p:ext uri="{BB962C8B-B14F-4D97-AF65-F5344CB8AC3E}">
        <p14:creationId xmlns:p14="http://schemas.microsoft.com/office/powerpoint/2010/main" val="206018106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C50E4D-7239-214B-9F2C-6B486FC855C1}"/>
              </a:ext>
            </a:extLst>
          </p:cNvPr>
          <p:cNvSpPr/>
          <p:nvPr userDrawn="1"/>
        </p:nvSpPr>
        <p:spPr>
          <a:xfrm>
            <a:off x="0" y="0"/>
            <a:ext cx="5059680" cy="6858000"/>
          </a:xfrm>
          <a:prstGeom prst="rect">
            <a:avLst/>
          </a:prstGeom>
          <a:solidFill>
            <a:srgbClr val="002C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29D7C-B1A8-314E-B82A-338D371792DB}"/>
              </a:ext>
            </a:extLst>
          </p:cNvPr>
          <p:cNvSpPr>
            <a:spLocks noGrp="1"/>
          </p:cNvSpPr>
          <p:nvPr>
            <p:ph type="title"/>
          </p:nvPr>
        </p:nvSpPr>
        <p:spPr>
          <a:xfrm>
            <a:off x="839789" y="457200"/>
            <a:ext cx="3488372"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3FB5AD-175E-C240-89AC-B6BED27B6930}"/>
              </a:ext>
            </a:extLst>
          </p:cNvPr>
          <p:cNvSpPr>
            <a:spLocks noGrp="1"/>
          </p:cNvSpPr>
          <p:nvPr>
            <p:ph idx="1"/>
          </p:nvPr>
        </p:nvSpPr>
        <p:spPr>
          <a:xfrm>
            <a:off x="5466080" y="987425"/>
            <a:ext cx="56164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4BD861-1C00-0D47-989C-7480BCCB8913}"/>
              </a:ext>
            </a:extLst>
          </p:cNvPr>
          <p:cNvSpPr>
            <a:spLocks noGrp="1"/>
          </p:cNvSpPr>
          <p:nvPr>
            <p:ph type="body" sz="half" idx="2"/>
          </p:nvPr>
        </p:nvSpPr>
        <p:spPr>
          <a:xfrm>
            <a:off x="839789" y="2275840"/>
            <a:ext cx="3488372" cy="35931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C4B9ADF0-1867-6649-A990-59CE66BCAA44}"/>
              </a:ext>
            </a:extLst>
          </p:cNvPr>
          <p:cNvPicPr>
            <a:picLocks noChangeAspect="1"/>
          </p:cNvPicPr>
          <p:nvPr userDrawn="1"/>
        </p:nvPicPr>
        <p:blipFill>
          <a:blip r:embed="rId2"/>
          <a:stretch>
            <a:fillRect/>
          </a:stretch>
        </p:blipFill>
        <p:spPr>
          <a:xfrm>
            <a:off x="5582307" y="-463459"/>
            <a:ext cx="5387975" cy="930346"/>
          </a:xfrm>
          <a:prstGeom prst="rect">
            <a:avLst/>
          </a:prstGeom>
        </p:spPr>
      </p:pic>
      <p:pic>
        <p:nvPicPr>
          <p:cNvPr id="11" name="Picture 10">
            <a:extLst>
              <a:ext uri="{FF2B5EF4-FFF2-40B4-BE49-F238E27FC236}">
                <a16:creationId xmlns:a16="http://schemas.microsoft.com/office/drawing/2014/main" id="{8B0E4C35-3A10-F746-8D56-8D82ED20C0B0}"/>
              </a:ext>
            </a:extLst>
          </p:cNvPr>
          <p:cNvPicPr>
            <a:picLocks noChangeAspect="1"/>
          </p:cNvPicPr>
          <p:nvPr userDrawn="1"/>
        </p:nvPicPr>
        <p:blipFill>
          <a:blip r:embed="rId3"/>
          <a:stretch>
            <a:fillRect/>
          </a:stretch>
        </p:blipFill>
        <p:spPr>
          <a:xfrm>
            <a:off x="11272771" y="320804"/>
            <a:ext cx="718263" cy="623627"/>
          </a:xfrm>
          <a:prstGeom prst="rect">
            <a:avLst/>
          </a:prstGeom>
        </p:spPr>
      </p:pic>
    </p:spTree>
    <p:extLst>
      <p:ext uri="{BB962C8B-B14F-4D97-AF65-F5344CB8AC3E}">
        <p14:creationId xmlns:p14="http://schemas.microsoft.com/office/powerpoint/2010/main" val="211210084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927F34-8E29-854C-B848-4EB894FCA91C}"/>
              </a:ext>
            </a:extLst>
          </p:cNvPr>
          <p:cNvSpPr/>
          <p:nvPr userDrawn="1"/>
        </p:nvSpPr>
        <p:spPr>
          <a:xfrm>
            <a:off x="0" y="0"/>
            <a:ext cx="5059680" cy="6858000"/>
          </a:xfrm>
          <a:prstGeom prst="rect">
            <a:avLst/>
          </a:prstGeom>
          <a:solidFill>
            <a:srgbClr val="002C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B5C93-1497-7145-B297-4FA8A4EEA699}"/>
              </a:ext>
            </a:extLst>
          </p:cNvPr>
          <p:cNvSpPr>
            <a:spLocks noGrp="1"/>
          </p:cNvSpPr>
          <p:nvPr>
            <p:ph type="title"/>
          </p:nvPr>
        </p:nvSpPr>
        <p:spPr>
          <a:xfrm>
            <a:off x="839789" y="457200"/>
            <a:ext cx="3498531" cy="1600200"/>
          </a:xfrm>
        </p:spPr>
        <p:txBody>
          <a:bodyPr anchor="b"/>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4F484C-B90B-E24D-9836-FDF530AC360D}"/>
              </a:ext>
            </a:extLst>
          </p:cNvPr>
          <p:cNvSpPr>
            <a:spLocks noGrp="1"/>
          </p:cNvSpPr>
          <p:nvPr>
            <p:ph type="pic" idx="1"/>
          </p:nvPr>
        </p:nvSpPr>
        <p:spPr>
          <a:xfrm>
            <a:off x="5506720" y="987425"/>
            <a:ext cx="574649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7C788B-0550-7949-84C5-73C7D4E917E1}"/>
              </a:ext>
            </a:extLst>
          </p:cNvPr>
          <p:cNvSpPr>
            <a:spLocks noGrp="1"/>
          </p:cNvSpPr>
          <p:nvPr>
            <p:ph type="body" sz="half" idx="2"/>
          </p:nvPr>
        </p:nvSpPr>
        <p:spPr>
          <a:xfrm>
            <a:off x="839789" y="2265680"/>
            <a:ext cx="3498531" cy="360330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489B0925-0E82-7E4C-9745-8758387A5A54}"/>
              </a:ext>
            </a:extLst>
          </p:cNvPr>
          <p:cNvPicPr>
            <a:picLocks noChangeAspect="1"/>
          </p:cNvPicPr>
          <p:nvPr userDrawn="1"/>
        </p:nvPicPr>
        <p:blipFill>
          <a:blip r:embed="rId2"/>
          <a:stretch>
            <a:fillRect/>
          </a:stretch>
        </p:blipFill>
        <p:spPr>
          <a:xfrm>
            <a:off x="5582307" y="-463459"/>
            <a:ext cx="5387975" cy="930346"/>
          </a:xfrm>
          <a:prstGeom prst="rect">
            <a:avLst/>
          </a:prstGeom>
        </p:spPr>
      </p:pic>
      <p:pic>
        <p:nvPicPr>
          <p:cNvPr id="12" name="Picture 11">
            <a:extLst>
              <a:ext uri="{FF2B5EF4-FFF2-40B4-BE49-F238E27FC236}">
                <a16:creationId xmlns:a16="http://schemas.microsoft.com/office/drawing/2014/main" id="{F5C056E4-B32E-014E-B5A3-CB4EFD646C7D}"/>
              </a:ext>
            </a:extLst>
          </p:cNvPr>
          <p:cNvPicPr>
            <a:picLocks noChangeAspect="1"/>
          </p:cNvPicPr>
          <p:nvPr userDrawn="1"/>
        </p:nvPicPr>
        <p:blipFill>
          <a:blip r:embed="rId3"/>
          <a:stretch>
            <a:fillRect/>
          </a:stretch>
        </p:blipFill>
        <p:spPr>
          <a:xfrm>
            <a:off x="11272771" y="320804"/>
            <a:ext cx="718263" cy="623627"/>
          </a:xfrm>
          <a:prstGeom prst="rect">
            <a:avLst/>
          </a:prstGeom>
        </p:spPr>
      </p:pic>
    </p:spTree>
    <p:extLst>
      <p:ext uri="{BB962C8B-B14F-4D97-AF65-F5344CB8AC3E}">
        <p14:creationId xmlns:p14="http://schemas.microsoft.com/office/powerpoint/2010/main" val="251987669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4A60-738A-3A49-8F2C-BD4798286A75}"/>
              </a:ext>
            </a:extLst>
          </p:cNvPr>
          <p:cNvSpPr>
            <a:spLocks noGrp="1"/>
          </p:cNvSpPr>
          <p:nvPr>
            <p:ph type="title"/>
          </p:nvPr>
        </p:nvSpPr>
        <p:spPr>
          <a:xfrm>
            <a:off x="838200" y="447357"/>
            <a:ext cx="9488214" cy="467360"/>
          </a:xfrm>
        </p:spPr>
        <p:txBody>
          <a:bodyPr/>
          <a:lstStyle>
            <a:lvl1pPr>
              <a:defRPr>
                <a:solidFill>
                  <a:srgbClr val="004F8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836043-893F-D74D-BFB3-8950EB932AD6}"/>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E7119E1-0D40-ED42-8F00-178DCAACEDCF}"/>
              </a:ext>
            </a:extLst>
          </p:cNvPr>
          <p:cNvPicPr>
            <a:picLocks noChangeAspect="1"/>
          </p:cNvPicPr>
          <p:nvPr userDrawn="1"/>
        </p:nvPicPr>
        <p:blipFill>
          <a:blip r:embed="rId2"/>
          <a:stretch>
            <a:fillRect/>
          </a:stretch>
        </p:blipFill>
        <p:spPr>
          <a:xfrm>
            <a:off x="5582307" y="-463459"/>
            <a:ext cx="5387975" cy="930346"/>
          </a:xfrm>
          <a:prstGeom prst="rect">
            <a:avLst/>
          </a:prstGeom>
        </p:spPr>
      </p:pic>
      <p:pic>
        <p:nvPicPr>
          <p:cNvPr id="5" name="Picture 4">
            <a:extLst>
              <a:ext uri="{FF2B5EF4-FFF2-40B4-BE49-F238E27FC236}">
                <a16:creationId xmlns:a16="http://schemas.microsoft.com/office/drawing/2014/main" id="{B05D7B9E-EE85-454F-B19F-FB6111A6E5F6}"/>
              </a:ext>
            </a:extLst>
          </p:cNvPr>
          <p:cNvPicPr>
            <a:picLocks noChangeAspect="1"/>
          </p:cNvPicPr>
          <p:nvPr userDrawn="1"/>
        </p:nvPicPr>
        <p:blipFill>
          <a:blip r:embed="rId3"/>
          <a:stretch>
            <a:fillRect/>
          </a:stretch>
        </p:blipFill>
        <p:spPr>
          <a:xfrm>
            <a:off x="11272771" y="320804"/>
            <a:ext cx="718263" cy="623627"/>
          </a:xfrm>
          <a:prstGeom prst="rect">
            <a:avLst/>
          </a:prstGeom>
        </p:spPr>
      </p:pic>
    </p:spTree>
    <p:extLst>
      <p:ext uri="{BB962C8B-B14F-4D97-AF65-F5344CB8AC3E}">
        <p14:creationId xmlns:p14="http://schemas.microsoft.com/office/powerpoint/2010/main" val="19424434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296C4E-25FD-9C4D-A2CB-5EA4F45FAACF}"/>
              </a:ext>
            </a:extLst>
          </p:cNvPr>
          <p:cNvSpPr>
            <a:spLocks noGrp="1"/>
          </p:cNvSpPr>
          <p:nvPr>
            <p:ph type="body" idx="1"/>
          </p:nvPr>
        </p:nvSpPr>
        <p:spPr>
          <a:xfrm>
            <a:off x="1063518" y="1076473"/>
            <a:ext cx="4805530" cy="1342990"/>
          </a:xfrm>
        </p:spPr>
        <p:txBody>
          <a:bodyPr anchor="ctr">
            <a:normAutofit/>
          </a:bodyPr>
          <a:lstStyle>
            <a:lvl1pPr marL="0" indent="0">
              <a:buNone/>
              <a:defRPr sz="4400">
                <a:solidFill>
                  <a:srgbClr val="004F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80429F10-C080-734F-962F-71241E6FA43A}"/>
              </a:ext>
            </a:extLst>
          </p:cNvPr>
          <p:cNvPicPr>
            <a:picLocks noChangeAspect="1"/>
          </p:cNvPicPr>
          <p:nvPr userDrawn="1"/>
        </p:nvPicPr>
        <p:blipFill>
          <a:blip r:embed="rId2"/>
          <a:stretch>
            <a:fillRect/>
          </a:stretch>
        </p:blipFill>
        <p:spPr>
          <a:xfrm>
            <a:off x="7620000" y="0"/>
            <a:ext cx="4572000" cy="6858000"/>
          </a:xfrm>
          <a:prstGeom prst="rect">
            <a:avLst/>
          </a:prstGeom>
        </p:spPr>
      </p:pic>
    </p:spTree>
    <p:extLst>
      <p:ext uri="{BB962C8B-B14F-4D97-AF65-F5344CB8AC3E}">
        <p14:creationId xmlns:p14="http://schemas.microsoft.com/office/powerpoint/2010/main" val="120175090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BB25-BB92-AE49-A2B5-13F70A24A836}"/>
              </a:ext>
            </a:extLst>
          </p:cNvPr>
          <p:cNvSpPr>
            <a:spLocks noGrp="1"/>
          </p:cNvSpPr>
          <p:nvPr>
            <p:ph type="title"/>
          </p:nvPr>
        </p:nvSpPr>
        <p:spPr>
          <a:xfrm>
            <a:off x="838200" y="398939"/>
            <a:ext cx="9496097" cy="467360"/>
          </a:xfrm>
        </p:spPr>
        <p:txBody>
          <a:bodyPr/>
          <a:lstStyle>
            <a:lvl1pPr>
              <a:defRPr>
                <a:solidFill>
                  <a:srgbClr val="004F8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8FC719E-314A-844C-8FC1-6083DEE960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DBD92D-DF19-2840-96A1-1EF214D3B2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980A86-A9EA-BB46-828E-27E7D7AFBA43}"/>
              </a:ext>
            </a:extLst>
          </p:cNvPr>
          <p:cNvPicPr>
            <a:picLocks noChangeAspect="1"/>
          </p:cNvPicPr>
          <p:nvPr userDrawn="1"/>
        </p:nvPicPr>
        <p:blipFill>
          <a:blip r:embed="rId2"/>
          <a:stretch>
            <a:fillRect/>
          </a:stretch>
        </p:blipFill>
        <p:spPr>
          <a:xfrm>
            <a:off x="5582307" y="-463459"/>
            <a:ext cx="5387975" cy="930346"/>
          </a:xfrm>
          <a:prstGeom prst="rect">
            <a:avLst/>
          </a:prstGeom>
        </p:spPr>
      </p:pic>
      <p:pic>
        <p:nvPicPr>
          <p:cNvPr id="8" name="Picture 7">
            <a:extLst>
              <a:ext uri="{FF2B5EF4-FFF2-40B4-BE49-F238E27FC236}">
                <a16:creationId xmlns:a16="http://schemas.microsoft.com/office/drawing/2014/main" id="{155F4EAB-8913-C24E-9AE1-AA9103E81283}"/>
              </a:ext>
            </a:extLst>
          </p:cNvPr>
          <p:cNvPicPr>
            <a:picLocks noChangeAspect="1"/>
          </p:cNvPicPr>
          <p:nvPr userDrawn="1"/>
        </p:nvPicPr>
        <p:blipFill>
          <a:blip r:embed="rId3"/>
          <a:stretch>
            <a:fillRect/>
          </a:stretch>
        </p:blipFill>
        <p:spPr>
          <a:xfrm>
            <a:off x="11272771" y="320804"/>
            <a:ext cx="718263" cy="623627"/>
          </a:xfrm>
          <a:prstGeom prst="rect">
            <a:avLst/>
          </a:prstGeom>
        </p:spPr>
      </p:pic>
    </p:spTree>
    <p:extLst>
      <p:ext uri="{BB962C8B-B14F-4D97-AF65-F5344CB8AC3E}">
        <p14:creationId xmlns:p14="http://schemas.microsoft.com/office/powerpoint/2010/main" val="25464366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2031-D27E-314F-B6A0-B9D3CC4B3B22}"/>
              </a:ext>
            </a:extLst>
          </p:cNvPr>
          <p:cNvSpPr>
            <a:spLocks noGrp="1"/>
          </p:cNvSpPr>
          <p:nvPr>
            <p:ph type="title"/>
          </p:nvPr>
        </p:nvSpPr>
        <p:spPr>
          <a:xfrm>
            <a:off x="839788" y="398939"/>
            <a:ext cx="9486626" cy="467360"/>
          </a:xfrm>
        </p:spPr>
        <p:txBody>
          <a:bodyPr/>
          <a:lstStyle>
            <a:lvl1pPr>
              <a:defRPr>
                <a:solidFill>
                  <a:srgbClr val="004F8E"/>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D9D59F-A884-934D-90D9-34653EC30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A7322A-CF2B-3C44-865B-5CE1BDC31DEC}"/>
              </a:ext>
            </a:extLst>
          </p:cNvPr>
          <p:cNvSpPr>
            <a:spLocks noGrp="1"/>
          </p:cNvSpPr>
          <p:nvPr>
            <p:ph sz="half" idx="2"/>
          </p:nvPr>
        </p:nvSpPr>
        <p:spPr>
          <a:xfrm>
            <a:off x="839788" y="273672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1FDA8F-9F69-F74F-AF06-1C8C771EF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FC869-5261-BA4F-91DF-FF9A1650324C}"/>
              </a:ext>
            </a:extLst>
          </p:cNvPr>
          <p:cNvSpPr>
            <a:spLocks noGrp="1"/>
          </p:cNvSpPr>
          <p:nvPr>
            <p:ph sz="quarter" idx="4"/>
          </p:nvPr>
        </p:nvSpPr>
        <p:spPr>
          <a:xfrm>
            <a:off x="6172200" y="273672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85FA3496-3C67-3441-846C-049F0FED0ED7}"/>
              </a:ext>
            </a:extLst>
          </p:cNvPr>
          <p:cNvPicPr>
            <a:picLocks noChangeAspect="1"/>
          </p:cNvPicPr>
          <p:nvPr userDrawn="1"/>
        </p:nvPicPr>
        <p:blipFill>
          <a:blip r:embed="rId2"/>
          <a:stretch>
            <a:fillRect/>
          </a:stretch>
        </p:blipFill>
        <p:spPr>
          <a:xfrm>
            <a:off x="5582307" y="-463459"/>
            <a:ext cx="5387975" cy="930346"/>
          </a:xfrm>
          <a:prstGeom prst="rect">
            <a:avLst/>
          </a:prstGeom>
        </p:spPr>
      </p:pic>
      <p:pic>
        <p:nvPicPr>
          <p:cNvPr id="10" name="Picture 9">
            <a:extLst>
              <a:ext uri="{FF2B5EF4-FFF2-40B4-BE49-F238E27FC236}">
                <a16:creationId xmlns:a16="http://schemas.microsoft.com/office/drawing/2014/main" id="{105CC46A-6C91-EE42-AD79-300F23DD2507}"/>
              </a:ext>
            </a:extLst>
          </p:cNvPr>
          <p:cNvPicPr>
            <a:picLocks noChangeAspect="1"/>
          </p:cNvPicPr>
          <p:nvPr userDrawn="1"/>
        </p:nvPicPr>
        <p:blipFill>
          <a:blip r:embed="rId3"/>
          <a:stretch>
            <a:fillRect/>
          </a:stretch>
        </p:blipFill>
        <p:spPr>
          <a:xfrm>
            <a:off x="11272771" y="320804"/>
            <a:ext cx="718263" cy="623627"/>
          </a:xfrm>
          <a:prstGeom prst="rect">
            <a:avLst/>
          </a:prstGeom>
        </p:spPr>
      </p:pic>
    </p:spTree>
    <p:extLst>
      <p:ext uri="{BB962C8B-B14F-4D97-AF65-F5344CB8AC3E}">
        <p14:creationId xmlns:p14="http://schemas.microsoft.com/office/powerpoint/2010/main" val="3745781954"/>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CE95-FF89-E34C-817C-56538ABBCAE3}"/>
              </a:ext>
            </a:extLst>
          </p:cNvPr>
          <p:cNvSpPr>
            <a:spLocks noGrp="1"/>
          </p:cNvSpPr>
          <p:nvPr>
            <p:ph type="title"/>
          </p:nvPr>
        </p:nvSpPr>
        <p:spPr>
          <a:xfrm>
            <a:off x="835569" y="398938"/>
            <a:ext cx="9380483" cy="467361"/>
          </a:xfrm>
        </p:spPr>
        <p:txBody>
          <a:bodyPr/>
          <a:lstStyle>
            <a:lvl1pPr>
              <a:defRPr>
                <a:solidFill>
                  <a:srgbClr val="004F8E"/>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FA548F24-A285-DB4A-9765-1AFA53690E90}"/>
              </a:ext>
            </a:extLst>
          </p:cNvPr>
          <p:cNvPicPr>
            <a:picLocks noChangeAspect="1"/>
          </p:cNvPicPr>
          <p:nvPr userDrawn="1"/>
        </p:nvPicPr>
        <p:blipFill>
          <a:blip r:embed="rId2"/>
          <a:stretch>
            <a:fillRect/>
          </a:stretch>
        </p:blipFill>
        <p:spPr>
          <a:xfrm>
            <a:off x="5582307" y="-463459"/>
            <a:ext cx="5387975" cy="930346"/>
          </a:xfrm>
          <a:prstGeom prst="rect">
            <a:avLst/>
          </a:prstGeom>
        </p:spPr>
      </p:pic>
      <p:pic>
        <p:nvPicPr>
          <p:cNvPr id="6" name="Picture 5">
            <a:extLst>
              <a:ext uri="{FF2B5EF4-FFF2-40B4-BE49-F238E27FC236}">
                <a16:creationId xmlns:a16="http://schemas.microsoft.com/office/drawing/2014/main" id="{1BA0DDF2-649D-E04B-B863-0A7846281CEA}"/>
              </a:ext>
            </a:extLst>
          </p:cNvPr>
          <p:cNvPicPr>
            <a:picLocks noChangeAspect="1"/>
          </p:cNvPicPr>
          <p:nvPr userDrawn="1"/>
        </p:nvPicPr>
        <p:blipFill>
          <a:blip r:embed="rId3"/>
          <a:stretch>
            <a:fillRect/>
          </a:stretch>
        </p:blipFill>
        <p:spPr>
          <a:xfrm>
            <a:off x="11272771" y="320804"/>
            <a:ext cx="718263" cy="623627"/>
          </a:xfrm>
          <a:prstGeom prst="rect">
            <a:avLst/>
          </a:prstGeom>
        </p:spPr>
      </p:pic>
    </p:spTree>
    <p:extLst>
      <p:ext uri="{BB962C8B-B14F-4D97-AF65-F5344CB8AC3E}">
        <p14:creationId xmlns:p14="http://schemas.microsoft.com/office/powerpoint/2010/main" val="3663645747"/>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32C20D-6F1B-3E42-8E07-0B0667BA3FF2}"/>
              </a:ext>
            </a:extLst>
          </p:cNvPr>
          <p:cNvPicPr>
            <a:picLocks noChangeAspect="1"/>
          </p:cNvPicPr>
          <p:nvPr userDrawn="1"/>
        </p:nvPicPr>
        <p:blipFill>
          <a:blip r:embed="rId2">
            <a:alphaModFix amt="5000"/>
          </a:blip>
          <a:stretch>
            <a:fillRect/>
          </a:stretch>
        </p:blipFill>
        <p:spPr>
          <a:xfrm>
            <a:off x="-531722" y="-1126672"/>
            <a:ext cx="13255443" cy="9111343"/>
          </a:xfrm>
          <a:prstGeom prst="rect">
            <a:avLst/>
          </a:prstGeom>
        </p:spPr>
      </p:pic>
      <p:sp>
        <p:nvSpPr>
          <p:cNvPr id="2" name="Title 1">
            <a:extLst>
              <a:ext uri="{FF2B5EF4-FFF2-40B4-BE49-F238E27FC236}">
                <a16:creationId xmlns:a16="http://schemas.microsoft.com/office/drawing/2014/main" id="{FAEECE95-FF89-E34C-817C-56538ABBCAE3}"/>
              </a:ext>
            </a:extLst>
          </p:cNvPr>
          <p:cNvSpPr>
            <a:spLocks noGrp="1"/>
          </p:cNvSpPr>
          <p:nvPr>
            <p:ph type="title"/>
          </p:nvPr>
        </p:nvSpPr>
        <p:spPr>
          <a:xfrm>
            <a:off x="835569" y="398938"/>
            <a:ext cx="9380483" cy="467361"/>
          </a:xfrm>
        </p:spPr>
        <p:txBody>
          <a:bodyPr/>
          <a:lstStyle>
            <a:lvl1pPr>
              <a:defRPr>
                <a:solidFill>
                  <a:srgbClr val="004F8E"/>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47DCFE1-543D-3C4E-A4A9-FDF2AAFFD0A2}"/>
              </a:ext>
            </a:extLst>
          </p:cNvPr>
          <p:cNvPicPr>
            <a:picLocks noChangeAspect="1"/>
          </p:cNvPicPr>
          <p:nvPr userDrawn="1"/>
        </p:nvPicPr>
        <p:blipFill>
          <a:blip r:embed="rId3"/>
          <a:stretch>
            <a:fillRect/>
          </a:stretch>
        </p:blipFill>
        <p:spPr>
          <a:xfrm>
            <a:off x="5582307" y="-463459"/>
            <a:ext cx="5387975" cy="930346"/>
          </a:xfrm>
          <a:prstGeom prst="rect">
            <a:avLst/>
          </a:prstGeom>
        </p:spPr>
      </p:pic>
      <p:pic>
        <p:nvPicPr>
          <p:cNvPr id="6" name="Picture 5">
            <a:extLst>
              <a:ext uri="{FF2B5EF4-FFF2-40B4-BE49-F238E27FC236}">
                <a16:creationId xmlns:a16="http://schemas.microsoft.com/office/drawing/2014/main" id="{FC104E11-FD4C-6340-BAC8-007750CAEA4C}"/>
              </a:ext>
            </a:extLst>
          </p:cNvPr>
          <p:cNvPicPr>
            <a:picLocks noChangeAspect="1"/>
          </p:cNvPicPr>
          <p:nvPr userDrawn="1"/>
        </p:nvPicPr>
        <p:blipFill>
          <a:blip r:embed="rId4"/>
          <a:stretch>
            <a:fillRect/>
          </a:stretch>
        </p:blipFill>
        <p:spPr>
          <a:xfrm>
            <a:off x="11272771" y="320804"/>
            <a:ext cx="718263" cy="623627"/>
          </a:xfrm>
          <a:prstGeom prst="rect">
            <a:avLst/>
          </a:prstGeom>
        </p:spPr>
      </p:pic>
    </p:spTree>
    <p:extLst>
      <p:ext uri="{BB962C8B-B14F-4D97-AF65-F5344CB8AC3E}">
        <p14:creationId xmlns:p14="http://schemas.microsoft.com/office/powerpoint/2010/main" val="98189306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AAD2F5-B710-2145-B044-DF7B40AAB618}"/>
              </a:ext>
            </a:extLst>
          </p:cNvPr>
          <p:cNvPicPr>
            <a:picLocks noChangeAspect="1"/>
          </p:cNvPicPr>
          <p:nvPr userDrawn="1"/>
        </p:nvPicPr>
        <p:blipFill>
          <a:blip r:embed="rId2">
            <a:alphaModFix amt="5000"/>
          </a:blip>
          <a:stretch>
            <a:fillRect/>
          </a:stretch>
        </p:blipFill>
        <p:spPr>
          <a:xfrm>
            <a:off x="-531722" y="-1126672"/>
            <a:ext cx="13255443" cy="9111343"/>
          </a:xfrm>
          <a:prstGeom prst="rect">
            <a:avLst/>
          </a:prstGeom>
        </p:spPr>
      </p:pic>
      <p:pic>
        <p:nvPicPr>
          <p:cNvPr id="4" name="Picture 3">
            <a:extLst>
              <a:ext uri="{FF2B5EF4-FFF2-40B4-BE49-F238E27FC236}">
                <a16:creationId xmlns:a16="http://schemas.microsoft.com/office/drawing/2014/main" id="{57E49B8A-DE13-7543-8F54-B369F573CD78}"/>
              </a:ext>
            </a:extLst>
          </p:cNvPr>
          <p:cNvPicPr>
            <a:picLocks noChangeAspect="1"/>
          </p:cNvPicPr>
          <p:nvPr userDrawn="1"/>
        </p:nvPicPr>
        <p:blipFill>
          <a:blip r:embed="rId3"/>
          <a:stretch>
            <a:fillRect/>
          </a:stretch>
        </p:blipFill>
        <p:spPr>
          <a:xfrm>
            <a:off x="304800" y="5947041"/>
            <a:ext cx="1998133" cy="590253"/>
          </a:xfrm>
          <a:prstGeom prst="rect">
            <a:avLst/>
          </a:prstGeom>
        </p:spPr>
      </p:pic>
    </p:spTree>
    <p:extLst>
      <p:ext uri="{BB962C8B-B14F-4D97-AF65-F5344CB8AC3E}">
        <p14:creationId xmlns:p14="http://schemas.microsoft.com/office/powerpoint/2010/main" val="410341892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CE95-FF89-E34C-817C-56538ABBCAE3}"/>
              </a:ext>
            </a:extLst>
          </p:cNvPr>
          <p:cNvSpPr>
            <a:spLocks noGrp="1"/>
          </p:cNvSpPr>
          <p:nvPr>
            <p:ph type="title"/>
          </p:nvPr>
        </p:nvSpPr>
        <p:spPr>
          <a:xfrm>
            <a:off x="835569" y="398938"/>
            <a:ext cx="9380483" cy="467361"/>
          </a:xfrm>
        </p:spPr>
        <p:txBody>
          <a:bodyPr/>
          <a:lstStyle>
            <a:lvl1pPr>
              <a:defRPr>
                <a:solidFill>
                  <a:srgbClr val="004F8E"/>
                </a:solidFill>
              </a:defRPr>
            </a:lvl1pPr>
          </a:lstStyle>
          <a:p>
            <a:r>
              <a:rPr lang="en-US"/>
              <a:t>Click to edit Master title style</a:t>
            </a:r>
            <a:endParaRPr lang="en-US" dirty="0"/>
          </a:p>
        </p:txBody>
      </p:sp>
    </p:spTree>
    <p:extLst>
      <p:ext uri="{BB962C8B-B14F-4D97-AF65-F5344CB8AC3E}">
        <p14:creationId xmlns:p14="http://schemas.microsoft.com/office/powerpoint/2010/main" val="403744608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3E6D48-E723-0643-A246-65D5BC430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526F8-6293-2244-8BAB-D746A7A92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604593-7B31-FC49-86B6-C591AAE85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B97D-1FDA-0840-9E6E-D8B383D0A6B5}" type="datetimeFigureOut">
              <a:rPr lang="en-US" smtClean="0"/>
              <a:t>3/1/2021</a:t>
            </a:fld>
            <a:endParaRPr lang="en-US"/>
          </a:p>
        </p:txBody>
      </p:sp>
      <p:sp>
        <p:nvSpPr>
          <p:cNvPr id="5" name="Footer Placeholder 4">
            <a:extLst>
              <a:ext uri="{FF2B5EF4-FFF2-40B4-BE49-F238E27FC236}">
                <a16:creationId xmlns:a16="http://schemas.microsoft.com/office/drawing/2014/main" id="{BB8AA48B-02E8-754F-84EC-8D25D2E7B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D2D4D8-AC3E-8144-9379-28B47CB96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9365E-C5A5-364D-B811-811E453FF024}" type="slidenum">
              <a:rPr lang="en-US" smtClean="0"/>
              <a:t>‹#›</a:t>
            </a:fld>
            <a:endParaRPr lang="en-US"/>
          </a:p>
        </p:txBody>
      </p:sp>
    </p:spTree>
    <p:extLst>
      <p:ext uri="{BB962C8B-B14F-4D97-AF65-F5344CB8AC3E}">
        <p14:creationId xmlns:p14="http://schemas.microsoft.com/office/powerpoint/2010/main" val="71601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1" r:id="rId9"/>
    <p:sldLayoutId id="2147483655" r:id="rId10"/>
    <p:sldLayoutId id="2147483660" r:id="rId11"/>
    <p:sldLayoutId id="2147483656" r:id="rId12"/>
    <p:sldLayoutId id="2147483657" r:id="rId13"/>
  </p:sldLayoutIdLst>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xStyles>
    <p:titleStyle>
      <a:lvl1pPr algn="l" defTabSz="914400" rtl="0" eaLnBrk="1" latinLnBrk="0" hangingPunct="1">
        <a:lnSpc>
          <a:spcPct val="90000"/>
        </a:lnSpc>
        <a:spcBef>
          <a:spcPct val="0"/>
        </a:spcBef>
        <a:buNone/>
        <a:defRPr sz="4400" b="0" i="0" kern="1200">
          <a:solidFill>
            <a:schemeClr val="bg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BDDD590-312B-4D23-A3BF-108A54F119B0}"/>
              </a:ext>
            </a:extLst>
          </p:cNvPr>
          <p:cNvPicPr>
            <a:picLocks noChangeAspect="1"/>
          </p:cNvPicPr>
          <p:nvPr/>
        </p:nvPicPr>
        <p:blipFill>
          <a:blip r:embed="rId2"/>
          <a:stretch>
            <a:fillRect/>
          </a:stretch>
        </p:blipFill>
        <p:spPr>
          <a:xfrm>
            <a:off x="3504248" y="1811934"/>
            <a:ext cx="8216766" cy="1937578"/>
          </a:xfrm>
          <a:prstGeom prst="rect">
            <a:avLst/>
          </a:prstGeom>
        </p:spPr>
      </p:pic>
      <p:sp>
        <p:nvSpPr>
          <p:cNvPr id="3" name="Subtitle 2">
            <a:extLst>
              <a:ext uri="{FF2B5EF4-FFF2-40B4-BE49-F238E27FC236}">
                <a16:creationId xmlns:a16="http://schemas.microsoft.com/office/drawing/2014/main" id="{848AE124-3629-F84B-88C3-CA654A1A3E8E}"/>
              </a:ext>
            </a:extLst>
          </p:cNvPr>
          <p:cNvSpPr>
            <a:spLocks noGrp="1"/>
          </p:cNvSpPr>
          <p:nvPr>
            <p:ph type="subTitle" idx="1"/>
          </p:nvPr>
        </p:nvSpPr>
        <p:spPr/>
        <p:txBody>
          <a:bodyPr/>
          <a:lstStyle/>
          <a:p>
            <a:r>
              <a:rPr lang="en-US" dirty="0"/>
              <a:t>1:30-4:00PM ~ March 3, 2021</a:t>
            </a:r>
          </a:p>
          <a:p>
            <a:r>
              <a:rPr lang="en-US" dirty="0"/>
              <a:t>https://www.scgssm.org/colloquium</a:t>
            </a:r>
          </a:p>
        </p:txBody>
      </p:sp>
    </p:spTree>
    <p:extLst>
      <p:ext uri="{BB962C8B-B14F-4D97-AF65-F5344CB8AC3E}">
        <p14:creationId xmlns:p14="http://schemas.microsoft.com/office/powerpoint/2010/main" val="3903665684"/>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normAutofit/>
          </a:bodyPr>
          <a:lstStyle/>
          <a:p>
            <a:r>
              <a:rPr lang="en-US" dirty="0"/>
              <a:t>Research Colloquium Presentation Room 7</a:t>
            </a:r>
          </a:p>
        </p:txBody>
      </p:sp>
      <p:graphicFrame>
        <p:nvGraphicFramePr>
          <p:cNvPr id="7" name="Table 6">
            <a:extLst>
              <a:ext uri="{FF2B5EF4-FFF2-40B4-BE49-F238E27FC236}">
                <a16:creationId xmlns:a16="http://schemas.microsoft.com/office/drawing/2014/main" id="{CF5156E0-EB43-41DF-85E8-99ED4100B7E4}"/>
              </a:ext>
            </a:extLst>
          </p:cNvPr>
          <p:cNvGraphicFramePr>
            <a:graphicFrameLocks noGrp="1"/>
          </p:cNvGraphicFramePr>
          <p:nvPr>
            <p:extLst>
              <p:ext uri="{D42A27DB-BD31-4B8C-83A1-F6EECF244321}">
                <p14:modId xmlns:p14="http://schemas.microsoft.com/office/powerpoint/2010/main" val="2996734843"/>
              </p:ext>
            </p:extLst>
          </p:nvPr>
        </p:nvGraphicFramePr>
        <p:xfrm>
          <a:off x="693019" y="1747968"/>
          <a:ext cx="6670308" cy="4394769"/>
        </p:xfrm>
        <a:graphic>
          <a:graphicData uri="http://schemas.openxmlformats.org/drawingml/2006/table">
            <a:tbl>
              <a:tblPr>
                <a:tableStyleId>{5C22544A-7EE6-4342-B048-85BDC9FD1C3A}</a:tableStyleId>
              </a:tblPr>
              <a:tblGrid>
                <a:gridCol w="740668">
                  <a:extLst>
                    <a:ext uri="{9D8B030D-6E8A-4147-A177-3AD203B41FA5}">
                      <a16:colId xmlns:a16="http://schemas.microsoft.com/office/drawing/2014/main" val="481562124"/>
                    </a:ext>
                  </a:extLst>
                </a:gridCol>
                <a:gridCol w="2118792">
                  <a:extLst>
                    <a:ext uri="{9D8B030D-6E8A-4147-A177-3AD203B41FA5}">
                      <a16:colId xmlns:a16="http://schemas.microsoft.com/office/drawing/2014/main" val="3646272777"/>
                    </a:ext>
                  </a:extLst>
                </a:gridCol>
                <a:gridCol w="3810848">
                  <a:extLst>
                    <a:ext uri="{9D8B030D-6E8A-4147-A177-3AD203B41FA5}">
                      <a16:colId xmlns:a16="http://schemas.microsoft.com/office/drawing/2014/main" val="3855359068"/>
                    </a:ext>
                  </a:extLst>
                </a:gridCol>
              </a:tblGrid>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Time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Authors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TITLE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31203"/>
                  </a:ext>
                </a:extLst>
              </a:tr>
              <a:tr h="457705">
                <a:tc>
                  <a:txBody>
                    <a:bodyPr/>
                    <a:lstStyle/>
                    <a:p>
                      <a:pPr algn="ctr" fontAlgn="b"/>
                      <a:r>
                        <a:rPr lang="en-US" sz="1200" b="1" i="0" u="none" strike="noStrike" dirty="0">
                          <a:solidFill>
                            <a:srgbClr val="000000"/>
                          </a:solidFill>
                          <a:effectLst/>
                          <a:latin typeface="Arial" panose="020B0604020202020204" pitchFamily="34" charset="0"/>
                        </a:rPr>
                        <a:t>1:45PM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200" b="0" i="0" u="none" strike="noStrike">
                          <a:solidFill>
                            <a:srgbClr val="000000"/>
                          </a:solidFill>
                          <a:effectLst/>
                          <a:latin typeface="Arial" panose="020B0604020202020204" pitchFamily="34" charset="0"/>
                        </a:rPr>
                        <a:t>Raeva Bali &amp; Lillian G. Coats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EXAMINATION OF NUTRITIONAL INTAKE AMONG COLLEGIATE MARCHING BAND ARTISTS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590041"/>
                  </a:ext>
                </a:extLst>
              </a:tr>
              <a:tr h="532209">
                <a:tc>
                  <a:txBody>
                    <a:bodyPr/>
                    <a:lstStyle/>
                    <a:p>
                      <a:pPr algn="ctr" fontAlgn="b"/>
                      <a:r>
                        <a:rPr lang="en-US" sz="1200" b="1" i="0" u="none" strike="noStrike" dirty="0">
                          <a:solidFill>
                            <a:srgbClr val="000000"/>
                          </a:solidFill>
                          <a:effectLst/>
                          <a:latin typeface="Arial" panose="020B0604020202020204" pitchFamily="34" charset="0"/>
                        </a:rPr>
                        <a:t>2:00PM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Nathaniel Lott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USING DATA DRIVEN TECHNIQUES TO PREDICT CARBON FIBER STRENGTH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80306"/>
                  </a:ext>
                </a:extLst>
              </a:tr>
              <a:tr h="423512">
                <a:tc>
                  <a:txBody>
                    <a:bodyPr/>
                    <a:lstStyle/>
                    <a:p>
                      <a:pPr algn="ctr" fontAlgn="b"/>
                      <a:r>
                        <a:rPr lang="en-US" sz="1200" b="1" i="0" u="none" strike="noStrike" dirty="0">
                          <a:solidFill>
                            <a:srgbClr val="000000"/>
                          </a:solidFill>
                          <a:effectLst/>
                          <a:latin typeface="Arial" panose="020B0604020202020204" pitchFamily="34" charset="0"/>
                        </a:rPr>
                        <a:t>2:15PM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José Luis Montés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UNDERSTANDING CRYSTAL GROWTH MECHANISMS VIA MODEL-BASED ANALYSIS AND ATOMIC IMAGE SIMULATION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33565"/>
                  </a:ext>
                </a:extLst>
              </a:tr>
              <a:tr h="457705">
                <a:tc>
                  <a:txBody>
                    <a:bodyPr/>
                    <a:lstStyle/>
                    <a:p>
                      <a:pPr algn="ctr" fontAlgn="b"/>
                      <a:r>
                        <a:rPr lang="en-US" sz="1200" b="1" i="0" u="none" strike="noStrike" dirty="0">
                          <a:solidFill>
                            <a:srgbClr val="000000"/>
                          </a:solidFill>
                          <a:effectLst/>
                          <a:latin typeface="Arial" panose="020B0604020202020204" pitchFamily="34" charset="0"/>
                        </a:rPr>
                        <a:t>2:30PM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Georgina Fitzmaurice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LEARNING IN MADAGASCAR HISSING COCKROACHES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25508"/>
                  </a:ext>
                </a:extLst>
              </a:tr>
              <a:tr h="457705">
                <a:tc>
                  <a:txBody>
                    <a:bodyPr/>
                    <a:lstStyle/>
                    <a:p>
                      <a:pPr algn="ctr" fontAlgn="b"/>
                      <a:r>
                        <a:rPr lang="en-US" sz="1200" b="1" i="0" u="none" strike="noStrike" dirty="0">
                          <a:solidFill>
                            <a:srgbClr val="000000"/>
                          </a:solidFill>
                          <a:effectLst/>
                          <a:latin typeface="Arial" panose="020B0604020202020204" pitchFamily="34" charset="0"/>
                        </a:rPr>
                        <a:t>3:00PM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Kyle Koon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EXPLORATION OF PHOTOREALISTIC FACE RENDERING IN A LIGHT STAGE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01069"/>
                  </a:ext>
                </a:extLst>
              </a:tr>
              <a:tr h="457705">
                <a:tc>
                  <a:txBody>
                    <a:bodyPr/>
                    <a:lstStyle/>
                    <a:p>
                      <a:pPr algn="ctr" fontAlgn="b"/>
                      <a:r>
                        <a:rPr lang="en-US" sz="1200" b="1" i="0" u="none" strike="noStrike" dirty="0">
                          <a:solidFill>
                            <a:srgbClr val="000000"/>
                          </a:solidFill>
                          <a:effectLst/>
                          <a:latin typeface="Arial" panose="020B0604020202020204" pitchFamily="34" charset="0"/>
                        </a:rPr>
                        <a:t>3:15PM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Katie Chung &amp; Devin Laye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LOWERING THE PROTEOGLYCAN TO COLLAGEN RATIO IN AN IMPLANT TO MIMIC NATURAL CARTILAGE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42655"/>
                  </a:ext>
                </a:extLst>
              </a:tr>
              <a:tr h="457705">
                <a:tc>
                  <a:txBody>
                    <a:bodyPr/>
                    <a:lstStyle/>
                    <a:p>
                      <a:pPr algn="ctr" fontAlgn="b"/>
                      <a:r>
                        <a:rPr lang="en-US" sz="1200" b="1" i="0" u="none" strike="noStrike" dirty="0">
                          <a:solidFill>
                            <a:srgbClr val="000000"/>
                          </a:solidFill>
                          <a:effectLst/>
                          <a:latin typeface="Arial" panose="020B0604020202020204" pitchFamily="34" charset="0"/>
                        </a:rPr>
                        <a:t>3:30PM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Benjamin Sale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AUTOMATED FIBER PLACEMENT AND CONVOLUTION NEURAL NETWORKS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75327"/>
                  </a:ext>
                </a:extLst>
              </a:tr>
              <a:tr h="457705">
                <a:tc>
                  <a:txBody>
                    <a:bodyPr/>
                    <a:lstStyle/>
                    <a:p>
                      <a:pPr algn="ctr" fontAlgn="b"/>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5489"/>
                  </a:ext>
                </a:extLst>
              </a:tr>
            </a:tbl>
          </a:graphicData>
        </a:graphic>
      </p:graphicFrame>
    </p:spTree>
    <p:extLst>
      <p:ext uri="{BB962C8B-B14F-4D97-AF65-F5344CB8AC3E}">
        <p14:creationId xmlns:p14="http://schemas.microsoft.com/office/powerpoint/2010/main" val="404428685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normAutofit/>
          </a:bodyPr>
          <a:lstStyle/>
          <a:p>
            <a:r>
              <a:rPr lang="en-US" dirty="0"/>
              <a:t>Research Colloquium Presentation Room 8</a:t>
            </a:r>
          </a:p>
        </p:txBody>
      </p:sp>
      <p:graphicFrame>
        <p:nvGraphicFramePr>
          <p:cNvPr id="7" name="Table 6">
            <a:extLst>
              <a:ext uri="{FF2B5EF4-FFF2-40B4-BE49-F238E27FC236}">
                <a16:creationId xmlns:a16="http://schemas.microsoft.com/office/drawing/2014/main" id="{CF5156E0-EB43-41DF-85E8-99ED4100B7E4}"/>
              </a:ext>
            </a:extLst>
          </p:cNvPr>
          <p:cNvGraphicFramePr>
            <a:graphicFrameLocks noGrp="1"/>
          </p:cNvGraphicFramePr>
          <p:nvPr>
            <p:extLst>
              <p:ext uri="{D42A27DB-BD31-4B8C-83A1-F6EECF244321}">
                <p14:modId xmlns:p14="http://schemas.microsoft.com/office/powerpoint/2010/main" val="3927880801"/>
              </p:ext>
            </p:extLst>
          </p:nvPr>
        </p:nvGraphicFramePr>
        <p:xfrm>
          <a:off x="693019" y="1747968"/>
          <a:ext cx="6670308" cy="4796609"/>
        </p:xfrm>
        <a:graphic>
          <a:graphicData uri="http://schemas.openxmlformats.org/drawingml/2006/table">
            <a:tbl>
              <a:tblPr>
                <a:tableStyleId>{5C22544A-7EE6-4342-B048-85BDC9FD1C3A}</a:tableStyleId>
              </a:tblPr>
              <a:tblGrid>
                <a:gridCol w="740668">
                  <a:extLst>
                    <a:ext uri="{9D8B030D-6E8A-4147-A177-3AD203B41FA5}">
                      <a16:colId xmlns:a16="http://schemas.microsoft.com/office/drawing/2014/main" val="481562124"/>
                    </a:ext>
                  </a:extLst>
                </a:gridCol>
                <a:gridCol w="2118792">
                  <a:extLst>
                    <a:ext uri="{9D8B030D-6E8A-4147-A177-3AD203B41FA5}">
                      <a16:colId xmlns:a16="http://schemas.microsoft.com/office/drawing/2014/main" val="3646272777"/>
                    </a:ext>
                  </a:extLst>
                </a:gridCol>
                <a:gridCol w="3810848">
                  <a:extLst>
                    <a:ext uri="{9D8B030D-6E8A-4147-A177-3AD203B41FA5}">
                      <a16:colId xmlns:a16="http://schemas.microsoft.com/office/drawing/2014/main" val="3855359068"/>
                    </a:ext>
                  </a:extLst>
                </a:gridCol>
              </a:tblGrid>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Time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Authors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TITLE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31203"/>
                  </a:ext>
                </a:extLst>
              </a:tr>
              <a:tr h="457705">
                <a:tc>
                  <a:txBody>
                    <a:bodyPr/>
                    <a:lstStyle/>
                    <a:p>
                      <a:pPr algn="ctr" fontAlgn="b"/>
                      <a:r>
                        <a:rPr lang="en-US" sz="1200" b="1" i="0" u="none" strike="noStrike" dirty="0">
                          <a:solidFill>
                            <a:srgbClr val="000000"/>
                          </a:solidFill>
                          <a:effectLst/>
                          <a:latin typeface="Arial" panose="020B0604020202020204" pitchFamily="34" charset="0"/>
                        </a:rPr>
                        <a:t>1:45PM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Sophia Morrison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THE EFFECT OF THE CONDITIONS AND TREATMENT OF AN AREA ON THE SPECIES ABUNDANCE AND RICHNESS OF SOIL FAUNA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590041"/>
                  </a:ext>
                </a:extLst>
              </a:tr>
              <a:tr h="532209">
                <a:tc>
                  <a:txBody>
                    <a:bodyPr/>
                    <a:lstStyle/>
                    <a:p>
                      <a:pPr algn="ctr" fontAlgn="b"/>
                      <a:r>
                        <a:rPr lang="en-US" sz="1200" b="1" i="0" u="none" strike="noStrike" dirty="0">
                          <a:solidFill>
                            <a:srgbClr val="000000"/>
                          </a:solidFill>
                          <a:effectLst/>
                          <a:latin typeface="Arial" panose="020B0604020202020204" pitchFamily="34" charset="0"/>
                        </a:rPr>
                        <a:t>2:00PM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Camryn Brown &amp; Emily Geraghty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NATIVE BEADS AND BURIALS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80306"/>
                  </a:ext>
                </a:extLst>
              </a:tr>
              <a:tr h="423512">
                <a:tc>
                  <a:txBody>
                    <a:bodyPr/>
                    <a:lstStyle/>
                    <a:p>
                      <a:pPr algn="ctr" fontAlgn="b"/>
                      <a:r>
                        <a:rPr lang="en-US" sz="1200" b="1" i="0" u="none" strike="noStrike" dirty="0">
                          <a:solidFill>
                            <a:srgbClr val="000000"/>
                          </a:solidFill>
                          <a:effectLst/>
                          <a:latin typeface="Arial" panose="020B0604020202020204" pitchFamily="34" charset="0"/>
                        </a:rPr>
                        <a:t>2:15PM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Emily Anne Harris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HISTORICAL ARCHAEOLOGICAL DATING OF A NINETEENTH-CENTURY AFRICAN-AMERICAN HOME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33565"/>
                  </a:ext>
                </a:extLst>
              </a:tr>
              <a:tr h="457705">
                <a:tc>
                  <a:txBody>
                    <a:bodyPr/>
                    <a:lstStyle/>
                    <a:p>
                      <a:pPr algn="ctr" fontAlgn="b"/>
                      <a:r>
                        <a:rPr lang="en-US" sz="1200" b="1" i="0" u="none" strike="noStrike" dirty="0">
                          <a:solidFill>
                            <a:srgbClr val="000000"/>
                          </a:solidFill>
                          <a:effectLst/>
                          <a:latin typeface="Arial" panose="020B0604020202020204" pitchFamily="34" charset="0"/>
                        </a:rPr>
                        <a:t>2:30PM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Haleigh Gartner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EVALUATING INHIBITORY EFFECTS OF ANTI-SIGLEC-8 TREATMENT ON SIGLEC-8 EXPRESSING JURKAT CELLS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25508"/>
                  </a:ext>
                </a:extLst>
              </a:tr>
              <a:tr h="457705">
                <a:tc>
                  <a:txBody>
                    <a:bodyPr/>
                    <a:lstStyle/>
                    <a:p>
                      <a:pPr algn="ctr" fontAlgn="b"/>
                      <a:r>
                        <a:rPr lang="en-US" sz="1200" b="1" i="0" u="none" strike="noStrike" dirty="0">
                          <a:solidFill>
                            <a:srgbClr val="000000"/>
                          </a:solidFill>
                          <a:effectLst/>
                          <a:latin typeface="Arial" panose="020B0604020202020204" pitchFamily="34" charset="0"/>
                        </a:rPr>
                        <a:t>3:00PM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Emma Keiser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DIFFERENCE IN INVERTEBRATE COUNTS IN SOIL SAMPLES TAKEN FROM GOLF COURSE AND UNTREATED 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01069"/>
                  </a:ext>
                </a:extLst>
              </a:tr>
              <a:tr h="457705">
                <a:tc>
                  <a:txBody>
                    <a:bodyPr/>
                    <a:lstStyle/>
                    <a:p>
                      <a:pPr algn="ctr" fontAlgn="b"/>
                      <a:r>
                        <a:rPr lang="en-US" sz="1200" b="1" i="0" u="none" strike="noStrike" dirty="0">
                          <a:solidFill>
                            <a:srgbClr val="000000"/>
                          </a:solidFill>
                          <a:effectLst/>
                          <a:latin typeface="Arial" panose="020B0604020202020204" pitchFamily="34" charset="0"/>
                        </a:rPr>
                        <a:t>3:15PM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Mary Abigail Gorospe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DIG DEEPER: HOW CHEMICALS IN COMMON PESTICIDES ACT ON THE SOIL FAUNA IN RELATION TO ABUNDANCE AND DIVERSITY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42655"/>
                  </a:ext>
                </a:extLst>
              </a:tr>
              <a:tr h="457705">
                <a:tc>
                  <a:txBody>
                    <a:bodyPr/>
                    <a:lstStyle/>
                    <a:p>
                      <a:pPr algn="ctr" fontAlgn="b"/>
                      <a:r>
                        <a:rPr lang="en-US" sz="1200" b="1" i="0" u="none" strike="noStrike" dirty="0">
                          <a:solidFill>
                            <a:srgbClr val="000000"/>
                          </a:solidFill>
                          <a:effectLst/>
                          <a:latin typeface="Arial" panose="020B0604020202020204" pitchFamily="34" charset="0"/>
                        </a:rPr>
                        <a:t>3:30PM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Anna Caddell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MANDATORY MASKING: LIBERTY VS.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75327"/>
                  </a:ext>
                </a:extLst>
              </a:tr>
              <a:tr h="457705">
                <a:tc>
                  <a:txBody>
                    <a:bodyPr/>
                    <a:lstStyle/>
                    <a:p>
                      <a:pPr algn="ctr" fontAlgn="b"/>
                      <a:r>
                        <a:rPr lang="en-US" sz="1200" b="1" i="0" u="none" strike="noStrike" dirty="0">
                          <a:solidFill>
                            <a:srgbClr val="000000"/>
                          </a:solidFill>
                          <a:effectLst/>
                          <a:latin typeface="Arial" panose="020B0604020202020204" pitchFamily="34" charset="0"/>
                        </a:rPr>
                        <a:t>3:45PM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Natalie Mueller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PREDICTING MECHANICAL PROPERTIES OF NANOCOMPOSITES USING CLEMSON’S SUPERCOMPUTER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5489"/>
                  </a:ext>
                </a:extLst>
              </a:tr>
            </a:tbl>
          </a:graphicData>
        </a:graphic>
      </p:graphicFrame>
    </p:spTree>
    <p:extLst>
      <p:ext uri="{BB962C8B-B14F-4D97-AF65-F5344CB8AC3E}">
        <p14:creationId xmlns:p14="http://schemas.microsoft.com/office/powerpoint/2010/main" val="235424206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BD17D76-8502-45F7-84A2-C62D4FE17E96}"/>
              </a:ext>
            </a:extLst>
          </p:cNvPr>
          <p:cNvGraphicFramePr>
            <a:graphicFrameLocks noChangeAspect="1"/>
          </p:cNvGraphicFramePr>
          <p:nvPr>
            <p:extLst>
              <p:ext uri="{D42A27DB-BD31-4B8C-83A1-F6EECF244321}">
                <p14:modId xmlns:p14="http://schemas.microsoft.com/office/powerpoint/2010/main" val="3995884413"/>
              </p:ext>
            </p:extLst>
          </p:nvPr>
        </p:nvGraphicFramePr>
        <p:xfrm>
          <a:off x="290513" y="508799"/>
          <a:ext cx="4512493" cy="5840402"/>
        </p:xfrm>
        <a:graphic>
          <a:graphicData uri="http://schemas.openxmlformats.org/presentationml/2006/ole">
            <mc:AlternateContent xmlns:mc="http://schemas.openxmlformats.org/markup-compatibility/2006">
              <mc:Choice xmlns:v="urn:schemas-microsoft-com:vml" Requires="v">
                <p:oleObj name="Acrobat Document" r:id="rId2" imgW="5829144" imgH="7543800" progId="Acrobat.Document.DC">
                  <p:embed/>
                </p:oleObj>
              </mc:Choice>
              <mc:Fallback>
                <p:oleObj name="Acrobat Document" r:id="rId2" imgW="5829144" imgH="7543800" progId="Acrobat.Document.DC">
                  <p:embed/>
                  <p:pic>
                    <p:nvPicPr>
                      <p:cNvPr id="4" name="Object 3">
                        <a:extLst>
                          <a:ext uri="{FF2B5EF4-FFF2-40B4-BE49-F238E27FC236}">
                            <a16:creationId xmlns:a16="http://schemas.microsoft.com/office/drawing/2014/main" id="{DBD17D76-8502-45F7-84A2-C62D4FE17E96}"/>
                          </a:ext>
                        </a:extLst>
                      </p:cNvPr>
                      <p:cNvPicPr/>
                      <p:nvPr/>
                    </p:nvPicPr>
                    <p:blipFill>
                      <a:blip r:embed="rId3"/>
                      <a:stretch>
                        <a:fillRect/>
                      </a:stretch>
                    </p:blipFill>
                    <p:spPr>
                      <a:xfrm>
                        <a:off x="290513" y="508799"/>
                        <a:ext cx="4512493" cy="584040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465A804-A5EC-4E14-9888-D47833E757A5}"/>
              </a:ext>
            </a:extLst>
          </p:cNvPr>
          <p:cNvSpPr txBox="1"/>
          <p:nvPr/>
        </p:nvSpPr>
        <p:spPr>
          <a:xfrm>
            <a:off x="6096000" y="1582340"/>
            <a:ext cx="4946904" cy="3693319"/>
          </a:xfrm>
          <a:prstGeom prst="rect">
            <a:avLst/>
          </a:prstGeom>
          <a:noFill/>
        </p:spPr>
        <p:txBody>
          <a:bodyPr wrap="square" rtlCol="0">
            <a:spAutoFit/>
          </a:bodyPr>
          <a:lstStyle/>
          <a:p>
            <a:pPr algn="just"/>
            <a:r>
              <a:rPr lang="en-US" b="0" i="0" dirty="0">
                <a:solidFill>
                  <a:srgbClr val="2D3B45"/>
                </a:solidFill>
                <a:effectLst/>
                <a:latin typeface="Lato Extended"/>
              </a:rPr>
              <a:t>“For my Pandemic Pen and Ink Project, I used </a:t>
            </a:r>
            <a:r>
              <a:rPr lang="en-US" b="0" i="0" dirty="0" err="1">
                <a:solidFill>
                  <a:srgbClr val="2D3B45"/>
                </a:solidFill>
                <a:effectLst/>
                <a:latin typeface="Lato Extended"/>
              </a:rPr>
              <a:t>Pigma</a:t>
            </a:r>
            <a:r>
              <a:rPr lang="en-US" b="0" i="0" dirty="0">
                <a:solidFill>
                  <a:srgbClr val="2D3B45"/>
                </a:solidFill>
                <a:effectLst/>
                <a:latin typeface="Lato Extended"/>
              </a:rPr>
              <a:t> micron pens and a Faber-Castell Pitt Artist Pen to draw </a:t>
            </a:r>
            <a:r>
              <a:rPr lang="en-US" b="0" i="0" dirty="0" err="1">
                <a:solidFill>
                  <a:srgbClr val="2D3B45"/>
                </a:solidFill>
                <a:effectLst/>
                <a:latin typeface="Lato Extended"/>
              </a:rPr>
              <a:t>zentangle</a:t>
            </a:r>
            <a:r>
              <a:rPr lang="en-US" b="0" i="0" dirty="0">
                <a:solidFill>
                  <a:srgbClr val="2D3B45"/>
                </a:solidFill>
                <a:effectLst/>
                <a:latin typeface="Lato Extended"/>
              </a:rPr>
              <a:t> patterns and accentuate the stark white hands. The hands work to make the drawing COVID-related as they represent human contact. The hands, linked only by one finger, symbolize tenuous physical connection during this time of low-to-no contact due to the pandemic and the struggle faced by people craving interpersonal connection.” </a:t>
            </a:r>
          </a:p>
          <a:p>
            <a:pPr algn="just"/>
            <a:endParaRPr lang="en-US" b="0" i="0" dirty="0">
              <a:solidFill>
                <a:srgbClr val="2D3B45"/>
              </a:solidFill>
              <a:effectLst/>
              <a:latin typeface="Lato Extended"/>
            </a:endParaRPr>
          </a:p>
          <a:p>
            <a:pPr algn="just"/>
            <a:r>
              <a:rPr lang="en-US" b="0" i="0" dirty="0">
                <a:solidFill>
                  <a:srgbClr val="2D3B45"/>
                </a:solidFill>
                <a:effectLst/>
                <a:latin typeface="Lato Extended"/>
              </a:rPr>
              <a:t>- </a:t>
            </a:r>
            <a:r>
              <a:rPr lang="en-US" b="0" i="0" dirty="0" err="1">
                <a:solidFill>
                  <a:srgbClr val="2D3B45"/>
                </a:solidFill>
                <a:effectLst/>
                <a:latin typeface="Lato Extended"/>
              </a:rPr>
              <a:t>Gracen</a:t>
            </a:r>
            <a:r>
              <a:rPr lang="en-US" b="0" i="0" dirty="0">
                <a:solidFill>
                  <a:srgbClr val="2D3B45"/>
                </a:solidFill>
                <a:effectLst/>
                <a:latin typeface="Lato Extended"/>
              </a:rPr>
              <a:t> Anne Thompson (Class of 2021)</a:t>
            </a:r>
            <a:endParaRPr lang="en-US" dirty="0"/>
          </a:p>
        </p:txBody>
      </p:sp>
    </p:spTree>
    <p:extLst>
      <p:ext uri="{BB962C8B-B14F-4D97-AF65-F5344CB8AC3E}">
        <p14:creationId xmlns:p14="http://schemas.microsoft.com/office/powerpoint/2010/main" val="1354944786"/>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97BB-62C2-A540-B5EF-7A76A9AB88B3}"/>
              </a:ext>
            </a:extLst>
          </p:cNvPr>
          <p:cNvSpPr>
            <a:spLocks noGrp="1"/>
          </p:cNvSpPr>
          <p:nvPr>
            <p:ph type="title"/>
          </p:nvPr>
        </p:nvSpPr>
        <p:spPr>
          <a:xfrm>
            <a:off x="327258" y="457200"/>
            <a:ext cx="4398745" cy="1600200"/>
          </a:xfrm>
        </p:spPr>
        <p:txBody>
          <a:bodyPr/>
          <a:lstStyle/>
          <a:p>
            <a:pPr algn="ctr"/>
            <a:r>
              <a:rPr lang="en-US" dirty="0"/>
              <a:t>Distinguished Research Leadership Award</a:t>
            </a:r>
          </a:p>
        </p:txBody>
      </p:sp>
      <p:sp>
        <p:nvSpPr>
          <p:cNvPr id="3" name="Content Placeholder 2">
            <a:extLst>
              <a:ext uri="{FF2B5EF4-FFF2-40B4-BE49-F238E27FC236}">
                <a16:creationId xmlns:a16="http://schemas.microsoft.com/office/drawing/2014/main" id="{A88897DA-D3E8-2840-BC61-6D4613BB1105}"/>
              </a:ext>
            </a:extLst>
          </p:cNvPr>
          <p:cNvSpPr>
            <a:spLocks noGrp="1"/>
          </p:cNvSpPr>
          <p:nvPr>
            <p:ph idx="1"/>
          </p:nvPr>
        </p:nvSpPr>
        <p:spPr>
          <a:xfrm>
            <a:off x="6096000" y="1572704"/>
            <a:ext cx="5279136" cy="3712591"/>
          </a:xfrm>
        </p:spPr>
        <p:txBody>
          <a:bodyPr>
            <a:noAutofit/>
          </a:bodyPr>
          <a:lstStyle/>
          <a:p>
            <a:pPr marL="0" indent="0" algn="just">
              <a:buNone/>
            </a:pPr>
            <a:r>
              <a:rPr lang="en-US" sz="1800" dirty="0">
                <a:effectLst/>
                <a:latin typeface="Lato Extended"/>
                <a:ea typeface="Calibri" panose="020F0502020204030204" pitchFamily="34" charset="0"/>
                <a:cs typeface="Arial" panose="020B0604020202020204" pitchFamily="34" charset="0"/>
              </a:rPr>
              <a:t>Randy M. La Cross has been an integral part of GSSM since 1998. Without the leadership and significant contributions of Mr. La Cross over many years, the student research &amp; inquiry experience would not be available to all GSSM residential program students. Mr. La Cross worked with GSSM research partners to expand opportunities to keep pace with the growth of the GSSM student body. Under his leadership, GSSM’s student research &amp; inquiry program not only expanded in size, but also in reach to include national opportunities and international research. </a:t>
            </a:r>
          </a:p>
          <a:p>
            <a:pPr marL="0" marR="0" indent="0" algn="just">
              <a:lnSpc>
                <a:spcPct val="107000"/>
              </a:lnSpc>
              <a:spcBef>
                <a:spcPts val="0"/>
              </a:spcBef>
              <a:spcAft>
                <a:spcPts val="0"/>
              </a:spcAft>
              <a:buNone/>
            </a:pPr>
            <a:endParaRPr lang="en-US" sz="1800" b="1" dirty="0">
              <a:solidFill>
                <a:srgbClr val="000000"/>
              </a:solidFill>
              <a:latin typeface="Lato Extended"/>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buNone/>
            </a:pPr>
            <a:r>
              <a:rPr lang="en-US" sz="1800" b="1" dirty="0">
                <a:solidFill>
                  <a:srgbClr val="000000"/>
                </a:solidFill>
                <a:effectLst/>
                <a:latin typeface="Lato Extended"/>
                <a:ea typeface="Calibri" panose="020F0502020204030204" pitchFamily="34" charset="0"/>
                <a:cs typeface="Arial" panose="020B0604020202020204" pitchFamily="34" charset="0"/>
              </a:rPr>
              <a:t>THANK YOU FOR YOUR TIME, TALENT, AND COMMITMENT TO GSSM STUDENTS!</a:t>
            </a:r>
            <a:endParaRPr lang="en-US" sz="1800" dirty="0">
              <a:latin typeface="Lato Extended"/>
              <a:cs typeface="Arial" panose="020B0604020202020204" pitchFamily="34" charset="0"/>
            </a:endParaRPr>
          </a:p>
        </p:txBody>
      </p:sp>
      <p:sp>
        <p:nvSpPr>
          <p:cNvPr id="7" name="Title 1">
            <a:extLst>
              <a:ext uri="{FF2B5EF4-FFF2-40B4-BE49-F238E27FC236}">
                <a16:creationId xmlns:a16="http://schemas.microsoft.com/office/drawing/2014/main" id="{3EF1A809-4F32-47DA-9A2A-2CBA7B978F5F}"/>
              </a:ext>
            </a:extLst>
          </p:cNvPr>
          <p:cNvSpPr txBox="1">
            <a:spLocks/>
          </p:cNvSpPr>
          <p:nvPr/>
        </p:nvSpPr>
        <p:spPr>
          <a:xfrm>
            <a:off x="327258" y="4800601"/>
            <a:ext cx="4398745"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bg1"/>
                </a:solidFill>
                <a:latin typeface="Lato Light" panose="020F0302020204030203" pitchFamily="34" charset="77"/>
                <a:ea typeface="+mj-ea"/>
                <a:cs typeface="+mj-cs"/>
              </a:defRPr>
            </a:lvl1pPr>
          </a:lstStyle>
          <a:p>
            <a:pPr algn="ctr"/>
            <a:r>
              <a:rPr lang="en-US" dirty="0"/>
              <a:t>Randy M. La Cross</a:t>
            </a:r>
          </a:p>
          <a:p>
            <a:pPr algn="ctr"/>
            <a:r>
              <a:rPr lang="en-US" sz="1400" dirty="0"/>
              <a:t>Senior Vice President for Virtual &amp; Outreach</a:t>
            </a:r>
          </a:p>
          <a:p>
            <a:pPr algn="ctr"/>
            <a:r>
              <a:rPr lang="en-US" sz="1400" dirty="0"/>
              <a:t>South Carolina Governor’s School for</a:t>
            </a:r>
          </a:p>
          <a:p>
            <a:pPr algn="ctr"/>
            <a:r>
              <a:rPr lang="en-US" sz="1400" dirty="0"/>
              <a:t>Science &amp; Mathematics</a:t>
            </a:r>
            <a:br>
              <a:rPr lang="en-US" sz="1400" dirty="0"/>
            </a:br>
            <a:endParaRPr lang="en-US" sz="1400" dirty="0"/>
          </a:p>
        </p:txBody>
      </p:sp>
      <p:pic>
        <p:nvPicPr>
          <p:cNvPr id="8" name="Picture 7" descr="faculty image">
            <a:extLst>
              <a:ext uri="{FF2B5EF4-FFF2-40B4-BE49-F238E27FC236}">
                <a16:creationId xmlns:a16="http://schemas.microsoft.com/office/drawing/2014/main" id="{DA337F5F-B798-4F91-97A3-2862F6BB02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2167" y="2225040"/>
            <a:ext cx="2828925" cy="2828925"/>
          </a:xfrm>
          <a:prstGeom prst="rect">
            <a:avLst/>
          </a:prstGeom>
          <a:noFill/>
          <a:ln>
            <a:noFill/>
          </a:ln>
        </p:spPr>
      </p:pic>
    </p:spTree>
    <p:extLst>
      <p:ext uri="{BB962C8B-B14F-4D97-AF65-F5344CB8AC3E}">
        <p14:creationId xmlns:p14="http://schemas.microsoft.com/office/powerpoint/2010/main" val="111664753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lstStyle/>
          <a:p>
            <a:r>
              <a:rPr lang="en-US" dirty="0"/>
              <a:t>Research Colloquium Program</a:t>
            </a:r>
          </a:p>
        </p:txBody>
      </p:sp>
      <p:sp>
        <p:nvSpPr>
          <p:cNvPr id="9" name="TextBox 8">
            <a:extLst>
              <a:ext uri="{FF2B5EF4-FFF2-40B4-BE49-F238E27FC236}">
                <a16:creationId xmlns:a16="http://schemas.microsoft.com/office/drawing/2014/main" id="{4D9C7C36-208E-47EE-B9D4-1AEE506E8928}"/>
              </a:ext>
            </a:extLst>
          </p:cNvPr>
          <p:cNvSpPr txBox="1"/>
          <p:nvPr/>
        </p:nvSpPr>
        <p:spPr>
          <a:xfrm>
            <a:off x="693019" y="1834596"/>
            <a:ext cx="6670307" cy="4524315"/>
          </a:xfrm>
          <a:prstGeom prst="rect">
            <a:avLst/>
          </a:prstGeom>
          <a:noFill/>
        </p:spPr>
        <p:txBody>
          <a:bodyPr wrap="square" rtlCol="0">
            <a:spAutoFit/>
          </a:bodyPr>
          <a:lstStyle/>
          <a:p>
            <a:pPr algn="l">
              <a:buFont typeface="Arial" panose="020B0604020202020204" pitchFamily="34" charset="0"/>
              <a:buChar char="•"/>
            </a:pPr>
            <a:r>
              <a:rPr lang="en-US" sz="2400" b="0" i="0" dirty="0">
                <a:solidFill>
                  <a:srgbClr val="2D3B45"/>
                </a:solidFill>
                <a:effectLst/>
                <a:latin typeface="Lato Extended"/>
              </a:rPr>
              <a:t>1:30 PM       	Welcome &amp; Distinguished 				Research Leadership Award</a:t>
            </a:r>
            <a:br>
              <a:rPr lang="en-US" sz="2400" b="0" i="0" dirty="0">
                <a:solidFill>
                  <a:srgbClr val="2D3B45"/>
                </a:solidFill>
                <a:effectLst/>
                <a:latin typeface="Lato Extended"/>
              </a:rPr>
            </a:br>
            <a:endParaRPr lang="en-US" sz="2400" b="0" i="0" dirty="0">
              <a:solidFill>
                <a:srgbClr val="2D3B45"/>
              </a:solidFill>
              <a:effectLst/>
              <a:latin typeface="Lato Extended"/>
            </a:endParaRPr>
          </a:p>
          <a:p>
            <a:pPr algn="l">
              <a:buFont typeface="Arial" panose="020B0604020202020204" pitchFamily="34" charset="0"/>
              <a:buChar char="•"/>
            </a:pPr>
            <a:r>
              <a:rPr lang="en-US" sz="2400" b="0" i="0" dirty="0">
                <a:solidFill>
                  <a:srgbClr val="2D3B45"/>
                </a:solidFill>
                <a:effectLst/>
                <a:latin typeface="Lato Extended"/>
              </a:rPr>
              <a:t>1:45 PM       </a:t>
            </a:r>
            <a:r>
              <a:rPr lang="en-US" sz="2400" dirty="0">
                <a:solidFill>
                  <a:srgbClr val="2D3B45"/>
                </a:solidFill>
                <a:latin typeface="Lato Extended"/>
              </a:rPr>
              <a:t>	</a:t>
            </a:r>
            <a:r>
              <a:rPr lang="en-US" sz="2400" b="0" i="0" dirty="0">
                <a:solidFill>
                  <a:srgbClr val="2D3B45"/>
                </a:solidFill>
                <a:effectLst/>
                <a:latin typeface="Lato Extended"/>
              </a:rPr>
              <a:t>Concurrent Research 				Presentations - Session One</a:t>
            </a:r>
            <a:br>
              <a:rPr lang="en-US" sz="2400" b="0" i="0" dirty="0">
                <a:solidFill>
                  <a:srgbClr val="2D3B45"/>
                </a:solidFill>
                <a:effectLst/>
                <a:latin typeface="Lato Extended"/>
              </a:rPr>
            </a:br>
            <a:endParaRPr lang="en-US" sz="2400" b="0" i="0" dirty="0">
              <a:solidFill>
                <a:srgbClr val="2D3B45"/>
              </a:solidFill>
              <a:effectLst/>
              <a:latin typeface="Lato Extended"/>
            </a:endParaRPr>
          </a:p>
          <a:p>
            <a:pPr algn="l">
              <a:buFont typeface="Arial" panose="020B0604020202020204" pitchFamily="34" charset="0"/>
              <a:buChar char="•"/>
            </a:pPr>
            <a:r>
              <a:rPr lang="en-US" sz="2400" b="0" i="0" dirty="0">
                <a:solidFill>
                  <a:srgbClr val="2D3B45"/>
                </a:solidFill>
                <a:effectLst/>
                <a:latin typeface="Lato Extended"/>
              </a:rPr>
              <a:t>2:45 PM      </a:t>
            </a:r>
            <a:r>
              <a:rPr lang="en-US" sz="2400" dirty="0">
                <a:solidFill>
                  <a:srgbClr val="2D3B45"/>
                </a:solidFill>
                <a:latin typeface="Lato Extended"/>
              </a:rPr>
              <a:t>	</a:t>
            </a:r>
            <a:r>
              <a:rPr lang="en-US" sz="2400" b="0" i="0" dirty="0">
                <a:solidFill>
                  <a:srgbClr val="2D3B45"/>
                </a:solidFill>
                <a:effectLst/>
                <a:latin typeface="Lato Extended"/>
              </a:rPr>
              <a:t>Break</a:t>
            </a:r>
            <a:br>
              <a:rPr lang="en-US" sz="2400" b="0" i="0" dirty="0">
                <a:solidFill>
                  <a:srgbClr val="2D3B45"/>
                </a:solidFill>
                <a:effectLst/>
                <a:latin typeface="Lato Extended"/>
              </a:rPr>
            </a:br>
            <a:endParaRPr lang="en-US" sz="2400" b="0" i="0" dirty="0">
              <a:solidFill>
                <a:srgbClr val="2D3B45"/>
              </a:solidFill>
              <a:effectLst/>
              <a:latin typeface="Lato Extended"/>
            </a:endParaRPr>
          </a:p>
          <a:p>
            <a:pPr algn="l">
              <a:buFont typeface="Arial" panose="020B0604020202020204" pitchFamily="34" charset="0"/>
              <a:buChar char="•"/>
            </a:pPr>
            <a:r>
              <a:rPr lang="en-US" sz="2400" b="0" i="0" dirty="0">
                <a:solidFill>
                  <a:srgbClr val="2D3B45"/>
                </a:solidFill>
                <a:effectLst/>
                <a:latin typeface="Lato Extended"/>
              </a:rPr>
              <a:t>3:00 PM      	Concurrent Research 				Presentations - Session Two</a:t>
            </a:r>
            <a:br>
              <a:rPr lang="en-US" sz="2400" b="0" i="0" dirty="0">
                <a:solidFill>
                  <a:srgbClr val="2D3B45"/>
                </a:solidFill>
                <a:effectLst/>
                <a:latin typeface="Lato Extended"/>
              </a:rPr>
            </a:br>
            <a:endParaRPr lang="en-US" sz="2400" b="0" i="0" dirty="0">
              <a:solidFill>
                <a:srgbClr val="2D3B45"/>
              </a:solidFill>
              <a:effectLst/>
              <a:latin typeface="Lato Extended"/>
            </a:endParaRPr>
          </a:p>
          <a:p>
            <a:pPr algn="l">
              <a:buFont typeface="Arial" panose="020B0604020202020204" pitchFamily="34" charset="0"/>
              <a:buChar char="•"/>
            </a:pPr>
            <a:r>
              <a:rPr lang="en-US" sz="2400" b="0" i="0" dirty="0">
                <a:solidFill>
                  <a:srgbClr val="2D3B45"/>
                </a:solidFill>
                <a:effectLst/>
                <a:latin typeface="Lato Extended"/>
              </a:rPr>
              <a:t>4:00 PM     	Research Colloquium Concludes</a:t>
            </a:r>
          </a:p>
        </p:txBody>
      </p:sp>
    </p:spTree>
    <p:extLst>
      <p:ext uri="{BB962C8B-B14F-4D97-AF65-F5344CB8AC3E}">
        <p14:creationId xmlns:p14="http://schemas.microsoft.com/office/powerpoint/2010/main" val="2709606013"/>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358BBF8-B046-4E1F-8154-94A17E6DA910}"/>
              </a:ext>
            </a:extLst>
          </p:cNvPr>
          <p:cNvGraphicFramePr>
            <a:graphicFrameLocks noGrp="1"/>
          </p:cNvGraphicFramePr>
          <p:nvPr>
            <p:extLst>
              <p:ext uri="{D42A27DB-BD31-4B8C-83A1-F6EECF244321}">
                <p14:modId xmlns:p14="http://schemas.microsoft.com/office/powerpoint/2010/main" val="482249144"/>
              </p:ext>
            </p:extLst>
          </p:nvPr>
        </p:nvGraphicFramePr>
        <p:xfrm>
          <a:off x="306405" y="307301"/>
          <a:ext cx="11579189" cy="5304575"/>
        </p:xfrm>
        <a:graphic>
          <a:graphicData uri="http://schemas.openxmlformats.org/drawingml/2006/table">
            <a:tbl>
              <a:tblPr>
                <a:tableStyleId>{5C22544A-7EE6-4342-B048-85BDC9FD1C3A}</a:tableStyleId>
              </a:tblPr>
              <a:tblGrid>
                <a:gridCol w="685877">
                  <a:extLst>
                    <a:ext uri="{9D8B030D-6E8A-4147-A177-3AD203B41FA5}">
                      <a16:colId xmlns:a16="http://schemas.microsoft.com/office/drawing/2014/main" val="2682717430"/>
                    </a:ext>
                  </a:extLst>
                </a:gridCol>
                <a:gridCol w="1361664">
                  <a:extLst>
                    <a:ext uri="{9D8B030D-6E8A-4147-A177-3AD203B41FA5}">
                      <a16:colId xmlns:a16="http://schemas.microsoft.com/office/drawing/2014/main" val="1912026131"/>
                    </a:ext>
                  </a:extLst>
                </a:gridCol>
                <a:gridCol w="1361664">
                  <a:extLst>
                    <a:ext uri="{9D8B030D-6E8A-4147-A177-3AD203B41FA5}">
                      <a16:colId xmlns:a16="http://schemas.microsoft.com/office/drawing/2014/main" val="2294150799"/>
                    </a:ext>
                  </a:extLst>
                </a:gridCol>
                <a:gridCol w="1361664">
                  <a:extLst>
                    <a:ext uri="{9D8B030D-6E8A-4147-A177-3AD203B41FA5}">
                      <a16:colId xmlns:a16="http://schemas.microsoft.com/office/drawing/2014/main" val="3186012549"/>
                    </a:ext>
                  </a:extLst>
                </a:gridCol>
                <a:gridCol w="1361664">
                  <a:extLst>
                    <a:ext uri="{9D8B030D-6E8A-4147-A177-3AD203B41FA5}">
                      <a16:colId xmlns:a16="http://schemas.microsoft.com/office/drawing/2014/main" val="3964101149"/>
                    </a:ext>
                  </a:extLst>
                </a:gridCol>
                <a:gridCol w="1361664">
                  <a:extLst>
                    <a:ext uri="{9D8B030D-6E8A-4147-A177-3AD203B41FA5}">
                      <a16:colId xmlns:a16="http://schemas.microsoft.com/office/drawing/2014/main" val="3034085894"/>
                    </a:ext>
                  </a:extLst>
                </a:gridCol>
                <a:gridCol w="1361664">
                  <a:extLst>
                    <a:ext uri="{9D8B030D-6E8A-4147-A177-3AD203B41FA5}">
                      <a16:colId xmlns:a16="http://schemas.microsoft.com/office/drawing/2014/main" val="2992972644"/>
                    </a:ext>
                  </a:extLst>
                </a:gridCol>
                <a:gridCol w="1361664">
                  <a:extLst>
                    <a:ext uri="{9D8B030D-6E8A-4147-A177-3AD203B41FA5}">
                      <a16:colId xmlns:a16="http://schemas.microsoft.com/office/drawing/2014/main" val="2600382586"/>
                    </a:ext>
                  </a:extLst>
                </a:gridCol>
                <a:gridCol w="1361664">
                  <a:extLst>
                    <a:ext uri="{9D8B030D-6E8A-4147-A177-3AD203B41FA5}">
                      <a16:colId xmlns:a16="http://schemas.microsoft.com/office/drawing/2014/main" val="1637541678"/>
                    </a:ext>
                  </a:extLst>
                </a:gridCol>
              </a:tblGrid>
              <a:tr h="134187">
                <a:tc>
                  <a:txBody>
                    <a:bodyPr/>
                    <a:lstStyle/>
                    <a:p>
                      <a:pPr algn="ctr" fontAlgn="b"/>
                      <a:r>
                        <a:rPr lang="en-US" sz="1000" b="1" u="none" strike="noStrike" dirty="0">
                          <a:solidFill>
                            <a:schemeClr val="tx1"/>
                          </a:solidFill>
                          <a:effectLst/>
                          <a:latin typeface="Arial" panose="020B0604020202020204" pitchFamily="34" charset="0"/>
                          <a:cs typeface="Arial" panose="020B0604020202020204" pitchFamily="34" charset="0"/>
                        </a:rPr>
                        <a:t>Time</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solidFill>
                            <a:schemeClr val="tx1"/>
                          </a:solidFill>
                          <a:effectLst/>
                          <a:latin typeface="Arial" panose="020B0604020202020204" pitchFamily="34" charset="0"/>
                          <a:cs typeface="Arial" panose="020B0604020202020204" pitchFamily="34" charset="0"/>
                        </a:rPr>
                        <a:t>Room 1</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solidFill>
                            <a:schemeClr val="tx1"/>
                          </a:solidFill>
                          <a:effectLst/>
                          <a:latin typeface="Arial" panose="020B0604020202020204" pitchFamily="34" charset="0"/>
                          <a:cs typeface="Arial" panose="020B0604020202020204" pitchFamily="34" charset="0"/>
                        </a:rPr>
                        <a:t>Room 2</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solidFill>
                            <a:schemeClr val="tx1"/>
                          </a:solidFill>
                          <a:effectLst/>
                          <a:latin typeface="Arial" panose="020B0604020202020204" pitchFamily="34" charset="0"/>
                          <a:cs typeface="Arial" panose="020B0604020202020204" pitchFamily="34" charset="0"/>
                        </a:rPr>
                        <a:t>Room 3</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a:solidFill>
                            <a:schemeClr val="tx1"/>
                          </a:solidFill>
                          <a:effectLst/>
                          <a:latin typeface="Arial" panose="020B0604020202020204" pitchFamily="34" charset="0"/>
                          <a:cs typeface="Arial" panose="020B0604020202020204" pitchFamily="34" charset="0"/>
                        </a:rPr>
                        <a:t>Room 4</a:t>
                      </a:r>
                      <a:endParaRPr lang="en-US" sz="1000" b="1"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a:solidFill>
                            <a:schemeClr val="tx1"/>
                          </a:solidFill>
                          <a:effectLst/>
                          <a:latin typeface="Arial" panose="020B0604020202020204" pitchFamily="34" charset="0"/>
                          <a:cs typeface="Arial" panose="020B0604020202020204" pitchFamily="34" charset="0"/>
                        </a:rPr>
                        <a:t>Room 5</a:t>
                      </a:r>
                      <a:endParaRPr lang="en-US" sz="1000" b="1"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a:solidFill>
                            <a:schemeClr val="tx1"/>
                          </a:solidFill>
                          <a:effectLst/>
                          <a:latin typeface="Arial" panose="020B0604020202020204" pitchFamily="34" charset="0"/>
                          <a:cs typeface="Arial" panose="020B0604020202020204" pitchFamily="34" charset="0"/>
                        </a:rPr>
                        <a:t>Room 6</a:t>
                      </a:r>
                      <a:endParaRPr lang="en-US" sz="1000" b="1"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solidFill>
                            <a:schemeClr val="tx1"/>
                          </a:solidFill>
                          <a:effectLst/>
                          <a:latin typeface="Arial" panose="020B0604020202020204" pitchFamily="34" charset="0"/>
                          <a:cs typeface="Arial" panose="020B0604020202020204" pitchFamily="34" charset="0"/>
                        </a:rPr>
                        <a:t>Room 7</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u="none" strike="noStrike" dirty="0">
                          <a:solidFill>
                            <a:schemeClr val="tx1"/>
                          </a:solidFill>
                          <a:effectLst/>
                          <a:latin typeface="Arial" panose="020B0604020202020204" pitchFamily="34" charset="0"/>
                          <a:cs typeface="Arial" panose="020B0604020202020204" pitchFamily="34" charset="0"/>
                        </a:rPr>
                        <a:t>Room 8</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527229"/>
                  </a:ext>
                </a:extLst>
              </a:tr>
              <a:tr h="536744">
                <a:tc>
                  <a:txBody>
                    <a:bodyPr/>
                    <a:lstStyle/>
                    <a:p>
                      <a:pPr algn="ctr" fontAlgn="ctr"/>
                      <a:r>
                        <a:rPr lang="en-US" sz="1000" b="1" u="none" strike="noStrike" dirty="0">
                          <a:solidFill>
                            <a:schemeClr val="tx1"/>
                          </a:solidFill>
                          <a:effectLst/>
                          <a:latin typeface="Arial" panose="020B0604020202020204" pitchFamily="34" charset="0"/>
                          <a:cs typeface="Arial" panose="020B0604020202020204" pitchFamily="34" charset="0"/>
                        </a:rPr>
                        <a:t>1:45PM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Anish </a:t>
                      </a:r>
                      <a:r>
                        <a:rPr lang="en-US" sz="1000" u="none" strike="noStrike" dirty="0" err="1">
                          <a:solidFill>
                            <a:schemeClr val="tx1"/>
                          </a:solidFill>
                          <a:effectLst/>
                          <a:latin typeface="Arial" panose="020B0604020202020204" pitchFamily="34" charset="0"/>
                          <a:cs typeface="Arial" panose="020B0604020202020204" pitchFamily="34" charset="0"/>
                        </a:rPr>
                        <a:t>Kanthamneni</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i-FI" sz="1000" u="none" strike="noStrike" dirty="0">
                          <a:solidFill>
                            <a:schemeClr val="tx1"/>
                          </a:solidFill>
                          <a:effectLst/>
                          <a:latin typeface="Arial" panose="020B0604020202020204" pitchFamily="34" charset="0"/>
                          <a:cs typeface="Arial" panose="020B0604020202020204" pitchFamily="34" charset="0"/>
                        </a:rPr>
                        <a:t>Maura Hilbourn, Tianna Kidd &amp; Ankita Menon</a:t>
                      </a:r>
                      <a:endParaRPr lang="fi-FI"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Winnie Zheng</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err="1">
                          <a:solidFill>
                            <a:schemeClr val="tx1"/>
                          </a:solidFill>
                          <a:effectLst/>
                          <a:latin typeface="Arial" panose="020B0604020202020204" pitchFamily="34" charset="0"/>
                          <a:cs typeface="Arial" panose="020B0604020202020204" pitchFamily="34" charset="0"/>
                        </a:rPr>
                        <a:t>Tetiana</a:t>
                      </a:r>
                      <a:r>
                        <a:rPr lang="en-US" sz="1000" u="none" strike="noStrike" dirty="0">
                          <a:solidFill>
                            <a:schemeClr val="tx1"/>
                          </a:solidFill>
                          <a:effectLst/>
                          <a:latin typeface="Arial" panose="020B0604020202020204" pitchFamily="34" charset="0"/>
                          <a:cs typeface="Arial" panose="020B0604020202020204" pitchFamily="34" charset="0"/>
                        </a:rPr>
                        <a:t> </a:t>
                      </a:r>
                      <a:r>
                        <a:rPr lang="en-US" sz="1000" u="none" strike="noStrike" dirty="0" err="1">
                          <a:solidFill>
                            <a:schemeClr val="tx1"/>
                          </a:solidFill>
                          <a:effectLst/>
                          <a:latin typeface="Arial" panose="020B0604020202020204" pitchFamily="34" charset="0"/>
                          <a:cs typeface="Arial" panose="020B0604020202020204" pitchFamily="34" charset="0"/>
                        </a:rPr>
                        <a:t>Tymoshevska</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Karthik </a:t>
                      </a:r>
                      <a:r>
                        <a:rPr lang="en-US" sz="1000" u="none" strike="noStrike" dirty="0" err="1">
                          <a:solidFill>
                            <a:schemeClr val="tx1"/>
                          </a:solidFill>
                          <a:effectLst/>
                          <a:latin typeface="Arial" panose="020B0604020202020204" pitchFamily="34" charset="0"/>
                          <a:cs typeface="Arial" panose="020B0604020202020204" pitchFamily="34" charset="0"/>
                        </a:rPr>
                        <a:t>Beeraka</a:t>
                      </a:r>
                      <a:r>
                        <a:rPr lang="en-US" sz="1000" u="none" strike="noStrike" dirty="0">
                          <a:solidFill>
                            <a:schemeClr val="tx1"/>
                          </a:solidFill>
                          <a:effectLst/>
                          <a:latin typeface="Arial" panose="020B0604020202020204" pitchFamily="34" charset="0"/>
                          <a:cs typeface="Arial" panose="020B0604020202020204" pitchFamily="34" charset="0"/>
                        </a:rPr>
                        <a:t>, </a:t>
                      </a:r>
                      <a:r>
                        <a:rPr lang="en-US" sz="1000" u="none" strike="noStrike" dirty="0" err="1">
                          <a:solidFill>
                            <a:schemeClr val="tx1"/>
                          </a:solidFill>
                          <a:effectLst/>
                          <a:latin typeface="Arial" panose="020B0604020202020204" pitchFamily="34" charset="0"/>
                          <a:cs typeface="Arial" panose="020B0604020202020204" pitchFamily="34" charset="0"/>
                        </a:rPr>
                        <a:t>Caspen</a:t>
                      </a:r>
                      <a:r>
                        <a:rPr lang="en-US" sz="1000" u="none" strike="noStrike" dirty="0">
                          <a:solidFill>
                            <a:schemeClr val="tx1"/>
                          </a:solidFill>
                          <a:effectLst/>
                          <a:latin typeface="Arial" panose="020B0604020202020204" pitchFamily="34" charset="0"/>
                          <a:cs typeface="Arial" panose="020B0604020202020204" pitchFamily="34" charset="0"/>
                        </a:rPr>
                        <a:t> Gregory, Ethan Mills &amp; Savannah Pender</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Nika Eichhorn &amp; Jordan </a:t>
                      </a:r>
                      <a:r>
                        <a:rPr lang="en-US" sz="1000" u="none" strike="noStrike" dirty="0" err="1">
                          <a:solidFill>
                            <a:schemeClr val="tx1"/>
                          </a:solidFill>
                          <a:effectLst/>
                          <a:latin typeface="Arial" panose="020B0604020202020204" pitchFamily="34" charset="0"/>
                          <a:cs typeface="Arial" panose="020B0604020202020204" pitchFamily="34" charset="0"/>
                        </a:rPr>
                        <a:t>Veurink</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t-IT" sz="1000" u="none" strike="noStrike" dirty="0">
                          <a:solidFill>
                            <a:schemeClr val="tx1"/>
                          </a:solidFill>
                          <a:effectLst/>
                          <a:latin typeface="Arial" panose="020B0604020202020204" pitchFamily="34" charset="0"/>
                          <a:cs typeface="Arial" panose="020B0604020202020204" pitchFamily="34" charset="0"/>
                        </a:rPr>
                        <a:t>Raeva Bali &amp; Lillian G. Coats</a:t>
                      </a:r>
                      <a:endParaRPr lang="it-IT"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Sophia Morrison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2724883"/>
                  </a:ext>
                </a:extLst>
              </a:tr>
              <a:tr h="536744">
                <a:tc>
                  <a:txBody>
                    <a:bodyPr/>
                    <a:lstStyle/>
                    <a:p>
                      <a:pPr algn="ctr" fontAlgn="ctr"/>
                      <a:r>
                        <a:rPr lang="en-US" sz="1000" b="1" u="none" strike="noStrike" dirty="0">
                          <a:solidFill>
                            <a:schemeClr val="tx1"/>
                          </a:solidFill>
                          <a:effectLst/>
                          <a:latin typeface="Arial" panose="020B0604020202020204" pitchFamily="34" charset="0"/>
                          <a:cs typeface="Arial" panose="020B0604020202020204" pitchFamily="34" charset="0"/>
                        </a:rPr>
                        <a:t>2:00PM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Tiffany Felix, Ananya </a:t>
                      </a:r>
                      <a:r>
                        <a:rPr lang="en-US" sz="1000" u="none" strike="noStrike" dirty="0" err="1">
                          <a:solidFill>
                            <a:schemeClr val="tx1"/>
                          </a:solidFill>
                          <a:effectLst/>
                          <a:latin typeface="Arial" panose="020B0604020202020204" pitchFamily="34" charset="0"/>
                          <a:cs typeface="Arial" panose="020B0604020202020204" pitchFamily="34" charset="0"/>
                        </a:rPr>
                        <a:t>Hota</a:t>
                      </a:r>
                      <a:r>
                        <a:rPr lang="en-US" sz="1000" u="none" strike="noStrike" dirty="0">
                          <a:solidFill>
                            <a:schemeClr val="tx1"/>
                          </a:solidFill>
                          <a:effectLst/>
                          <a:latin typeface="Arial" panose="020B0604020202020204" pitchFamily="34" charset="0"/>
                          <a:cs typeface="Arial" panose="020B0604020202020204" pitchFamily="34" charset="0"/>
                        </a:rPr>
                        <a:t>, </a:t>
                      </a:r>
                      <a:r>
                        <a:rPr lang="en-US" sz="1000" u="none" strike="noStrike" dirty="0" err="1">
                          <a:solidFill>
                            <a:schemeClr val="tx1"/>
                          </a:solidFill>
                          <a:effectLst/>
                          <a:latin typeface="Arial" panose="020B0604020202020204" pitchFamily="34" charset="0"/>
                          <a:cs typeface="Arial" panose="020B0604020202020204" pitchFamily="34" charset="0"/>
                        </a:rPr>
                        <a:t>Arija</a:t>
                      </a:r>
                      <a:r>
                        <a:rPr lang="en-US" sz="1000" u="none" strike="noStrike" dirty="0">
                          <a:solidFill>
                            <a:schemeClr val="tx1"/>
                          </a:solidFill>
                          <a:effectLst/>
                          <a:latin typeface="Arial" panose="020B0604020202020204" pitchFamily="34" charset="0"/>
                          <a:cs typeface="Arial" panose="020B0604020202020204" pitchFamily="34" charset="0"/>
                        </a:rPr>
                        <a:t> </a:t>
                      </a:r>
                      <a:r>
                        <a:rPr lang="en-US" sz="1000" u="none" strike="noStrike" dirty="0" err="1">
                          <a:solidFill>
                            <a:schemeClr val="tx1"/>
                          </a:solidFill>
                          <a:effectLst/>
                          <a:latin typeface="Arial" panose="020B0604020202020204" pitchFamily="34" charset="0"/>
                          <a:cs typeface="Arial" panose="020B0604020202020204" pitchFamily="34" charset="0"/>
                        </a:rPr>
                        <a:t>Makela</a:t>
                      </a:r>
                      <a:r>
                        <a:rPr lang="en-US" sz="1000" u="none" strike="noStrike" dirty="0">
                          <a:solidFill>
                            <a:schemeClr val="tx1"/>
                          </a:solidFill>
                          <a:effectLst/>
                          <a:latin typeface="Arial" panose="020B0604020202020204" pitchFamily="34" charset="0"/>
                          <a:cs typeface="Arial" panose="020B0604020202020204" pitchFamily="34" charset="0"/>
                        </a:rPr>
                        <a:t>-Harms &amp; Kaylin-Mahal Smith</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Justin </a:t>
                      </a:r>
                      <a:r>
                        <a:rPr lang="en-US" sz="1000" u="none" strike="noStrike" dirty="0" err="1">
                          <a:solidFill>
                            <a:schemeClr val="tx1"/>
                          </a:solidFill>
                          <a:effectLst/>
                          <a:latin typeface="Arial" panose="020B0604020202020204" pitchFamily="34" charset="0"/>
                          <a:cs typeface="Arial" panose="020B0604020202020204" pitchFamily="34" charset="0"/>
                        </a:rPr>
                        <a:t>Furgala</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Elise Curran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James Ham</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Tim Koehler</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Madeline Robertson</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Nathaniel Lott</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Camryn Brown &amp; Emily Geraghty</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638168"/>
                  </a:ext>
                </a:extLst>
              </a:tr>
              <a:tr h="536744">
                <a:tc>
                  <a:txBody>
                    <a:bodyPr/>
                    <a:lstStyle/>
                    <a:p>
                      <a:pPr algn="ctr" fontAlgn="ctr"/>
                      <a:r>
                        <a:rPr lang="en-US" sz="1000" b="1" u="none" strike="noStrike">
                          <a:solidFill>
                            <a:schemeClr val="tx1"/>
                          </a:solidFill>
                          <a:effectLst/>
                          <a:latin typeface="Arial" panose="020B0604020202020204" pitchFamily="34" charset="0"/>
                          <a:cs typeface="Arial" panose="020B0604020202020204" pitchFamily="34" charset="0"/>
                        </a:rPr>
                        <a:t>2:15PM</a:t>
                      </a:r>
                      <a:endParaRPr lang="en-US" sz="1000" b="1"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Christopher </a:t>
                      </a:r>
                      <a:r>
                        <a:rPr lang="en-US" sz="1000" u="none" strike="noStrike" dirty="0" err="1">
                          <a:solidFill>
                            <a:schemeClr val="tx1"/>
                          </a:solidFill>
                          <a:effectLst/>
                          <a:latin typeface="Arial" panose="020B0604020202020204" pitchFamily="34" charset="0"/>
                          <a:cs typeface="Arial" panose="020B0604020202020204" pitchFamily="34" charset="0"/>
                        </a:rPr>
                        <a:t>LeBarron</a:t>
                      </a:r>
                      <a:r>
                        <a:rPr lang="en-US" sz="1000" u="none" strike="noStrike" dirty="0">
                          <a:solidFill>
                            <a:schemeClr val="tx1"/>
                          </a:solidFill>
                          <a:effectLst/>
                          <a:latin typeface="Arial" panose="020B0604020202020204" pitchFamily="34" charset="0"/>
                          <a:cs typeface="Arial" panose="020B0604020202020204" pitchFamily="34" charset="0"/>
                        </a:rPr>
                        <a:t>, Mary Lee, Elizabeth Middleton &amp; </a:t>
                      </a:r>
                      <a:r>
                        <a:rPr lang="en-US" sz="1000" u="none" strike="noStrike" dirty="0" err="1">
                          <a:solidFill>
                            <a:schemeClr val="tx1"/>
                          </a:solidFill>
                          <a:effectLst/>
                          <a:latin typeface="Arial" panose="020B0604020202020204" pitchFamily="34" charset="0"/>
                          <a:cs typeface="Arial" panose="020B0604020202020204" pitchFamily="34" charset="0"/>
                        </a:rPr>
                        <a:t>Kaylex</a:t>
                      </a:r>
                      <a:r>
                        <a:rPr lang="en-US" sz="1000" u="none" strike="noStrike" dirty="0">
                          <a:solidFill>
                            <a:schemeClr val="tx1"/>
                          </a:solidFill>
                          <a:effectLst/>
                          <a:latin typeface="Arial" panose="020B0604020202020204" pitchFamily="34" charset="0"/>
                          <a:cs typeface="Arial" panose="020B0604020202020204" pitchFamily="34" charset="0"/>
                        </a:rPr>
                        <a:t> Wilcox</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Jada Bonds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Julien </a:t>
                      </a:r>
                      <a:r>
                        <a:rPr lang="en-US" sz="1000" u="none" strike="noStrike" dirty="0" err="1">
                          <a:solidFill>
                            <a:schemeClr val="tx1"/>
                          </a:solidFill>
                          <a:effectLst/>
                          <a:latin typeface="Arial" panose="020B0604020202020204" pitchFamily="34" charset="0"/>
                          <a:cs typeface="Arial" panose="020B0604020202020204" pitchFamily="34" charset="0"/>
                        </a:rPr>
                        <a:t>Pitrois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Oliver </a:t>
                      </a:r>
                      <a:r>
                        <a:rPr lang="en-US" sz="1000" u="none" strike="noStrike" dirty="0" err="1">
                          <a:solidFill>
                            <a:schemeClr val="tx1"/>
                          </a:solidFill>
                          <a:effectLst/>
                          <a:latin typeface="Arial" panose="020B0604020202020204" pitchFamily="34" charset="0"/>
                          <a:cs typeface="Arial" panose="020B0604020202020204" pitchFamily="34" charset="0"/>
                        </a:rPr>
                        <a:t>Rancu</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Ian Gambrell</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Evan Ackerman</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José Luis Montés </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Emily Anne Harris</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208394"/>
                  </a:ext>
                </a:extLst>
              </a:tr>
              <a:tr h="536744">
                <a:tc>
                  <a:txBody>
                    <a:bodyPr/>
                    <a:lstStyle/>
                    <a:p>
                      <a:pPr algn="ctr" fontAlgn="ctr"/>
                      <a:r>
                        <a:rPr lang="en-US" sz="1000" b="1" u="none" strike="noStrike">
                          <a:solidFill>
                            <a:schemeClr val="tx1"/>
                          </a:solidFill>
                          <a:effectLst/>
                          <a:latin typeface="Arial" panose="020B0604020202020204" pitchFamily="34" charset="0"/>
                          <a:cs typeface="Arial" panose="020B0604020202020204" pitchFamily="34" charset="0"/>
                        </a:rPr>
                        <a:t>2:30PM</a:t>
                      </a:r>
                      <a:endParaRPr lang="en-US" sz="1000" b="1"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Phillip Perea </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Ziwei Liu &amp; Shamitha Nandi</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Andrew Sherburne</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Lucia Brown &amp; </a:t>
                      </a:r>
                      <a:r>
                        <a:rPr lang="en-US" sz="1000" u="none" strike="noStrike" dirty="0" err="1">
                          <a:solidFill>
                            <a:schemeClr val="tx1"/>
                          </a:solidFill>
                          <a:effectLst/>
                          <a:latin typeface="Arial" panose="020B0604020202020204" pitchFamily="34" charset="0"/>
                          <a:cs typeface="Arial" panose="020B0604020202020204" pitchFamily="34" charset="0"/>
                        </a:rPr>
                        <a:t>Vansh</a:t>
                      </a:r>
                      <a:r>
                        <a:rPr lang="en-US" sz="1000" u="none" strike="noStrike" dirty="0">
                          <a:solidFill>
                            <a:schemeClr val="tx1"/>
                          </a:solidFill>
                          <a:effectLst/>
                          <a:latin typeface="Arial" panose="020B0604020202020204" pitchFamily="34" charset="0"/>
                          <a:cs typeface="Arial" panose="020B0604020202020204" pitchFamily="34" charset="0"/>
                        </a:rPr>
                        <a:t> Nagpal</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err="1">
                          <a:solidFill>
                            <a:schemeClr val="tx1"/>
                          </a:solidFill>
                          <a:effectLst/>
                          <a:latin typeface="Arial" panose="020B0604020202020204" pitchFamily="34" charset="0"/>
                          <a:cs typeface="Arial" panose="020B0604020202020204" pitchFamily="34" charset="0"/>
                        </a:rPr>
                        <a:t>Nimasha</a:t>
                      </a:r>
                      <a:r>
                        <a:rPr lang="en-US" sz="1000" u="none" strike="noStrike" dirty="0">
                          <a:solidFill>
                            <a:schemeClr val="tx1"/>
                          </a:solidFill>
                          <a:effectLst/>
                          <a:latin typeface="Arial" panose="020B0604020202020204" pitchFamily="34" charset="0"/>
                          <a:cs typeface="Arial" panose="020B0604020202020204" pitchFamily="34" charset="0"/>
                        </a:rPr>
                        <a:t> Jayasinghe</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E. Kat McConnell</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Georgina Fitzmaurice</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Haleigh Gartner</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696306"/>
                  </a:ext>
                </a:extLst>
              </a:tr>
              <a:tr h="536744">
                <a:tc>
                  <a:txBody>
                    <a:bodyPr/>
                    <a:lstStyle/>
                    <a:p>
                      <a:pPr algn="ctr" fontAlgn="ctr"/>
                      <a:r>
                        <a:rPr lang="en-US" sz="1000" b="1" u="none" strike="noStrike" dirty="0">
                          <a:solidFill>
                            <a:schemeClr val="tx1"/>
                          </a:solidFill>
                          <a:effectLst/>
                          <a:latin typeface="Arial" panose="020B0604020202020204" pitchFamily="34" charset="0"/>
                          <a:cs typeface="Arial" panose="020B0604020202020204" pitchFamily="34" charset="0"/>
                        </a:rPr>
                        <a:t>2:45PM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BREAK</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BREAK</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BREAK</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BREAK</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BREAK</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BREAK</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BREAK</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BREAK</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767699"/>
                  </a:ext>
                </a:extLst>
              </a:tr>
              <a:tr h="536744">
                <a:tc>
                  <a:txBody>
                    <a:bodyPr/>
                    <a:lstStyle/>
                    <a:p>
                      <a:pPr algn="ctr" fontAlgn="ctr"/>
                      <a:r>
                        <a:rPr lang="en-US" sz="1000" b="1" u="none" strike="noStrike" dirty="0">
                          <a:solidFill>
                            <a:schemeClr val="tx1"/>
                          </a:solidFill>
                          <a:effectLst/>
                          <a:latin typeface="Arial" panose="020B0604020202020204" pitchFamily="34" charset="0"/>
                          <a:cs typeface="Arial" panose="020B0604020202020204" pitchFamily="34" charset="0"/>
                        </a:rPr>
                        <a:t>3:00PM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Nitin Gupta</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Josue Cervantes, Anish Kanthamneni &amp; Garrett Youngblood</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Lillian G. Coats</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Jacob Shaw</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Sydney Weeks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fontAlgn="ctr"/>
                      <a:r>
                        <a:rPr lang="en-US" sz="1000" u="none" strike="noStrike" dirty="0" err="1">
                          <a:solidFill>
                            <a:schemeClr val="tx1"/>
                          </a:solidFill>
                          <a:effectLst/>
                          <a:latin typeface="Arial" panose="020B0604020202020204" pitchFamily="34" charset="0"/>
                          <a:cs typeface="Arial" panose="020B0604020202020204" pitchFamily="34" charset="0"/>
                        </a:rPr>
                        <a:t>Chisom</a:t>
                      </a:r>
                      <a:r>
                        <a:rPr lang="en-US" sz="1000" u="none" strike="noStrike" dirty="0">
                          <a:solidFill>
                            <a:schemeClr val="tx1"/>
                          </a:solidFill>
                          <a:effectLst/>
                          <a:latin typeface="Arial" panose="020B0604020202020204" pitchFamily="34" charset="0"/>
                          <a:cs typeface="Arial" panose="020B0604020202020204" pitchFamily="34" charset="0"/>
                        </a:rPr>
                        <a:t> </a:t>
                      </a:r>
                      <a:r>
                        <a:rPr lang="en-US" sz="1000" u="none" strike="noStrike" dirty="0" err="1">
                          <a:solidFill>
                            <a:schemeClr val="tx1"/>
                          </a:solidFill>
                          <a:effectLst/>
                          <a:latin typeface="Arial" panose="020B0604020202020204" pitchFamily="34" charset="0"/>
                          <a:cs typeface="Arial" panose="020B0604020202020204" pitchFamily="34" charset="0"/>
                        </a:rPr>
                        <a:t>Emetu</a:t>
                      </a:r>
                      <a:r>
                        <a:rPr lang="en-US" sz="1000" u="none" strike="noStrike" dirty="0">
                          <a:solidFill>
                            <a:schemeClr val="tx1"/>
                          </a:solidFill>
                          <a:effectLst/>
                          <a:latin typeface="Arial" panose="020B0604020202020204" pitchFamily="34" charset="0"/>
                          <a:cs typeface="Arial" panose="020B0604020202020204" pitchFamily="34" charset="0"/>
                        </a:rPr>
                        <a:t>, Amelia Fischer, Maura </a:t>
                      </a:r>
                      <a:r>
                        <a:rPr lang="en-US" sz="1000" u="none" strike="noStrike" dirty="0" err="1">
                          <a:solidFill>
                            <a:schemeClr val="tx1"/>
                          </a:solidFill>
                          <a:effectLst/>
                          <a:latin typeface="Arial" panose="020B0604020202020204" pitchFamily="34" charset="0"/>
                          <a:cs typeface="Arial" panose="020B0604020202020204" pitchFamily="34" charset="0"/>
                        </a:rPr>
                        <a:t>Hilbourn</a:t>
                      </a:r>
                      <a:r>
                        <a:rPr lang="en-US" sz="1000" u="none" strike="noStrike" dirty="0">
                          <a:solidFill>
                            <a:schemeClr val="tx1"/>
                          </a:solidFill>
                          <a:effectLst/>
                          <a:latin typeface="Arial" panose="020B0604020202020204" pitchFamily="34" charset="0"/>
                          <a:cs typeface="Arial" panose="020B0604020202020204" pitchFamily="34" charset="0"/>
                        </a:rPr>
                        <a:t>, Suma Ravi &amp; Margaret Wensink</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87836" marR="87836" marT="43918" marB="439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Kyle Koon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Emma Keiser</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553638"/>
                  </a:ext>
                </a:extLst>
              </a:tr>
              <a:tr h="536744">
                <a:tc>
                  <a:txBody>
                    <a:bodyPr/>
                    <a:lstStyle/>
                    <a:p>
                      <a:pPr algn="ctr" fontAlgn="ctr"/>
                      <a:r>
                        <a:rPr lang="en-US" sz="1000" b="1" u="none" strike="noStrike" dirty="0">
                          <a:solidFill>
                            <a:schemeClr val="tx1"/>
                          </a:solidFill>
                          <a:effectLst/>
                          <a:latin typeface="Arial" panose="020B0604020202020204" pitchFamily="34" charset="0"/>
                          <a:cs typeface="Arial" panose="020B0604020202020204" pitchFamily="34" charset="0"/>
                        </a:rPr>
                        <a:t>3:15PM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Mattie Rumfelt</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Emily Geraghty &amp; </a:t>
                      </a:r>
                      <a:r>
                        <a:rPr lang="en-US" sz="1000" u="none" strike="noStrike" dirty="0" err="1">
                          <a:solidFill>
                            <a:schemeClr val="tx1"/>
                          </a:solidFill>
                          <a:effectLst/>
                          <a:latin typeface="Arial" panose="020B0604020202020204" pitchFamily="34" charset="0"/>
                          <a:cs typeface="Arial" panose="020B0604020202020204" pitchFamily="34" charset="0"/>
                        </a:rPr>
                        <a:t>Elic</a:t>
                      </a:r>
                      <a:r>
                        <a:rPr lang="en-US" sz="1000" u="none" strike="noStrike" dirty="0">
                          <a:solidFill>
                            <a:schemeClr val="tx1"/>
                          </a:solidFill>
                          <a:effectLst/>
                          <a:latin typeface="Arial" panose="020B0604020202020204" pitchFamily="34" charset="0"/>
                          <a:cs typeface="Arial" panose="020B0604020202020204" pitchFamily="34" charset="0"/>
                        </a:rPr>
                        <a:t> Weeks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Anders Orr</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Samuel Garcia, Son Nguyen &amp; Amelia Stensland</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Luke Phillips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Katie Chung &amp; Devin </a:t>
                      </a:r>
                      <a:r>
                        <a:rPr lang="en-US" sz="1000" u="none" strike="noStrike" dirty="0" err="1">
                          <a:solidFill>
                            <a:schemeClr val="tx1"/>
                          </a:solidFill>
                          <a:effectLst/>
                          <a:latin typeface="Arial" panose="020B0604020202020204" pitchFamily="34" charset="0"/>
                          <a:cs typeface="Arial" panose="020B0604020202020204" pitchFamily="34" charset="0"/>
                        </a:rPr>
                        <a:t>Laye</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Mary Abigail Gorospe</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8175727"/>
                  </a:ext>
                </a:extLst>
              </a:tr>
              <a:tr h="536744">
                <a:tc>
                  <a:txBody>
                    <a:bodyPr/>
                    <a:lstStyle/>
                    <a:p>
                      <a:pPr algn="ctr" fontAlgn="ctr"/>
                      <a:r>
                        <a:rPr lang="en-US" sz="1000" b="1" u="none" strike="noStrike" dirty="0">
                          <a:solidFill>
                            <a:schemeClr val="tx1"/>
                          </a:solidFill>
                          <a:effectLst/>
                          <a:latin typeface="Arial" panose="020B0604020202020204" pitchFamily="34" charset="0"/>
                          <a:cs typeface="Arial" panose="020B0604020202020204" pitchFamily="34" charset="0"/>
                        </a:rPr>
                        <a:t>3:30PM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Christian Ihekweazu</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Zachary Hoover</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Ethan Mills</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Savannah Stremlow, Caroline Strinsky &amp; Gracen Anne Thompson</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Parker Huggins &amp; William Lawrence</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Benjamin Sale</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Anna Caddell</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791178"/>
                  </a:ext>
                </a:extLst>
              </a:tr>
              <a:tr h="536744">
                <a:tc>
                  <a:txBody>
                    <a:bodyPr/>
                    <a:lstStyle/>
                    <a:p>
                      <a:pPr algn="ctr" fontAlgn="ctr"/>
                      <a:r>
                        <a:rPr lang="en-US" sz="1000" b="1" u="none" strike="noStrike" dirty="0">
                          <a:solidFill>
                            <a:schemeClr val="tx1"/>
                          </a:solidFill>
                          <a:effectLst/>
                          <a:latin typeface="Arial" panose="020B0604020202020204" pitchFamily="34" charset="0"/>
                          <a:cs typeface="Arial" panose="020B0604020202020204" pitchFamily="34" charset="0"/>
                        </a:rPr>
                        <a:t>3:45PM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Soumit Sarkar &amp; Jackson Self</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Elena Morgan &amp; Shamitha Nandi</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Raviteja Guruvelli &amp; Jacob Nichols</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 </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Aubrey Best</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000" u="none" strike="noStrike">
                          <a:solidFill>
                            <a:schemeClr val="tx1"/>
                          </a:solidFill>
                          <a:effectLst/>
                          <a:latin typeface="Arial" panose="020B0604020202020204" pitchFamily="34" charset="0"/>
                          <a:cs typeface="Arial" panose="020B0604020202020204" pitchFamily="34" charset="0"/>
                        </a:rPr>
                        <a:t> </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solidFill>
                            <a:schemeClr val="tx1"/>
                          </a:solidFill>
                          <a:effectLst/>
                          <a:latin typeface="Arial" panose="020B0604020202020204" pitchFamily="34" charset="0"/>
                          <a:cs typeface="Arial" panose="020B0604020202020204" pitchFamily="34" charset="0"/>
                        </a:rPr>
                        <a:t>Natalie Mueller</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011" marR="6011" marT="6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7584658"/>
                  </a:ext>
                </a:extLst>
              </a:tr>
            </a:tbl>
          </a:graphicData>
        </a:graphic>
      </p:graphicFrame>
      <p:sp>
        <p:nvSpPr>
          <p:cNvPr id="4" name="Rectangle 3">
            <a:extLst>
              <a:ext uri="{FF2B5EF4-FFF2-40B4-BE49-F238E27FC236}">
                <a16:creationId xmlns:a16="http://schemas.microsoft.com/office/drawing/2014/main" id="{6C702DB5-BB08-4FF7-BA31-C8BC80E633DB}"/>
              </a:ext>
            </a:extLst>
          </p:cNvPr>
          <p:cNvSpPr/>
          <p:nvPr/>
        </p:nvSpPr>
        <p:spPr>
          <a:xfrm>
            <a:off x="2550694" y="5904368"/>
            <a:ext cx="9334899" cy="646331"/>
          </a:xfrm>
          <a:prstGeom prst="rect">
            <a:avLst/>
          </a:prstGeom>
          <a:noFill/>
          <a:effectLst/>
        </p:spPr>
        <p:txBody>
          <a:bodyPr wrap="square" lIns="91440" tIns="45720" rIns="91440" bIns="45720">
            <a:spAutoFit/>
          </a:bodyPr>
          <a:lstStyle/>
          <a:p>
            <a:pPr algn="ctr"/>
            <a:r>
              <a:rPr lang="en-US" sz="3600" dirty="0">
                <a:solidFill>
                  <a:srgbClr val="004F8E"/>
                </a:solidFill>
                <a:latin typeface="Lato Light"/>
              </a:rPr>
              <a:t>Research Colloquium Presentation Schedule</a:t>
            </a:r>
          </a:p>
        </p:txBody>
      </p:sp>
    </p:spTree>
    <p:extLst>
      <p:ext uri="{BB962C8B-B14F-4D97-AF65-F5344CB8AC3E}">
        <p14:creationId xmlns:p14="http://schemas.microsoft.com/office/powerpoint/2010/main" val="408477512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normAutofit/>
          </a:bodyPr>
          <a:lstStyle/>
          <a:p>
            <a:r>
              <a:rPr lang="en-US" dirty="0"/>
              <a:t>Research Colloquium Presentation Room 1</a:t>
            </a:r>
          </a:p>
        </p:txBody>
      </p:sp>
      <p:graphicFrame>
        <p:nvGraphicFramePr>
          <p:cNvPr id="7" name="Table 6">
            <a:extLst>
              <a:ext uri="{FF2B5EF4-FFF2-40B4-BE49-F238E27FC236}">
                <a16:creationId xmlns:a16="http://schemas.microsoft.com/office/drawing/2014/main" id="{CF5156E0-EB43-41DF-85E8-99ED4100B7E4}"/>
              </a:ext>
            </a:extLst>
          </p:cNvPr>
          <p:cNvGraphicFramePr>
            <a:graphicFrameLocks noGrp="1"/>
          </p:cNvGraphicFramePr>
          <p:nvPr>
            <p:extLst>
              <p:ext uri="{D42A27DB-BD31-4B8C-83A1-F6EECF244321}">
                <p14:modId xmlns:p14="http://schemas.microsoft.com/office/powerpoint/2010/main" val="470152840"/>
              </p:ext>
            </p:extLst>
          </p:nvPr>
        </p:nvGraphicFramePr>
        <p:xfrm>
          <a:off x="693019" y="1747968"/>
          <a:ext cx="6670308" cy="4893726"/>
        </p:xfrm>
        <a:graphic>
          <a:graphicData uri="http://schemas.openxmlformats.org/drawingml/2006/table">
            <a:tbl>
              <a:tblPr>
                <a:tableStyleId>{5C22544A-7EE6-4342-B048-85BDC9FD1C3A}</a:tableStyleId>
              </a:tblPr>
              <a:tblGrid>
                <a:gridCol w="740668">
                  <a:extLst>
                    <a:ext uri="{9D8B030D-6E8A-4147-A177-3AD203B41FA5}">
                      <a16:colId xmlns:a16="http://schemas.microsoft.com/office/drawing/2014/main" val="481562124"/>
                    </a:ext>
                  </a:extLst>
                </a:gridCol>
                <a:gridCol w="2118792">
                  <a:extLst>
                    <a:ext uri="{9D8B030D-6E8A-4147-A177-3AD203B41FA5}">
                      <a16:colId xmlns:a16="http://schemas.microsoft.com/office/drawing/2014/main" val="3646272777"/>
                    </a:ext>
                  </a:extLst>
                </a:gridCol>
                <a:gridCol w="3810848">
                  <a:extLst>
                    <a:ext uri="{9D8B030D-6E8A-4147-A177-3AD203B41FA5}">
                      <a16:colId xmlns:a16="http://schemas.microsoft.com/office/drawing/2014/main" val="3855359068"/>
                    </a:ext>
                  </a:extLst>
                </a:gridCol>
              </a:tblGrid>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Time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Authors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TITLE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31203"/>
                  </a:ext>
                </a:extLst>
              </a:tr>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1:45PM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Anish </a:t>
                      </a:r>
                      <a:r>
                        <a:rPr lang="en-US" sz="1200" u="none" strike="noStrike" dirty="0" err="1">
                          <a:effectLst/>
                          <a:latin typeface="Arial" panose="020B0604020202020204" pitchFamily="34" charset="0"/>
                          <a:cs typeface="Arial" panose="020B0604020202020204" pitchFamily="34" charset="0"/>
                        </a:rPr>
                        <a:t>Kanthamneni</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Arial" panose="020B0604020202020204" pitchFamily="34" charset="0"/>
                          <a:cs typeface="Arial" panose="020B0604020202020204" pitchFamily="34" charset="0"/>
                        </a:rPr>
                        <a:t>VIRTUAL VEHICLE AUTOMATION</a:t>
                      </a:r>
                      <a:endParaRPr lang="en-US" sz="1200" b="0" i="0" u="none" strike="noStrike">
                        <a:solidFill>
                          <a:srgbClr val="2D3B45"/>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590041"/>
                  </a:ext>
                </a:extLst>
              </a:tr>
              <a:tr h="1053759">
                <a:tc>
                  <a:txBody>
                    <a:bodyPr/>
                    <a:lstStyle/>
                    <a:p>
                      <a:pPr algn="ctr" fontAlgn="b"/>
                      <a:r>
                        <a:rPr lang="en-US" sz="1200" b="1" u="none" strike="noStrike" dirty="0">
                          <a:effectLst/>
                          <a:latin typeface="Arial" panose="020B0604020202020204" pitchFamily="34" charset="0"/>
                          <a:cs typeface="Arial" panose="020B0604020202020204" pitchFamily="34" charset="0"/>
                        </a:rPr>
                        <a:t>2:00PM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Tiffany Felix, Ananya </a:t>
                      </a:r>
                      <a:r>
                        <a:rPr lang="en-US" sz="1200" u="none" strike="noStrike" dirty="0" err="1">
                          <a:effectLst/>
                          <a:latin typeface="Arial" panose="020B0604020202020204" pitchFamily="34" charset="0"/>
                          <a:cs typeface="Arial" panose="020B0604020202020204" pitchFamily="34" charset="0"/>
                        </a:rPr>
                        <a:t>Hota</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Arija</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Makela</a:t>
                      </a:r>
                      <a:r>
                        <a:rPr lang="en-US" sz="1200" u="none" strike="noStrike" dirty="0">
                          <a:effectLst/>
                          <a:latin typeface="Arial" panose="020B0604020202020204" pitchFamily="34" charset="0"/>
                          <a:cs typeface="Arial" panose="020B0604020202020204" pitchFamily="34" charset="0"/>
                        </a:rPr>
                        <a:t>-Harms &amp; Kaylin-Mahal Smith</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IDENTIFYING AND ANALYZING GENOME SEQUENCES OF POTENTIAL BIOSYNTHETIC GENE CLUSTERS (BGCS) FROM TEN DIFFERENT STRAINS OF STREPTOMYCES TO PRODUCE A NOVEL ANTIBIOTIC</a:t>
                      </a:r>
                      <a:endParaRPr lang="en-US" sz="1200" b="0" i="0" u="none" strike="noStrike" dirty="0">
                        <a:solidFill>
                          <a:srgbClr val="2D3B45"/>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80306"/>
                  </a:ext>
                </a:extLst>
              </a:tr>
              <a:tr h="636032">
                <a:tc>
                  <a:txBody>
                    <a:bodyPr/>
                    <a:lstStyle/>
                    <a:p>
                      <a:pPr algn="ctr" fontAlgn="b"/>
                      <a:r>
                        <a:rPr lang="en-US" sz="1200" b="1" u="none" strike="noStrike" dirty="0">
                          <a:effectLst/>
                          <a:latin typeface="Arial" panose="020B0604020202020204" pitchFamily="34" charset="0"/>
                          <a:cs typeface="Arial" panose="020B0604020202020204" pitchFamily="34" charset="0"/>
                        </a:rPr>
                        <a:t>2:15PM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Arial" panose="020B0604020202020204" pitchFamily="34" charset="0"/>
                          <a:cs typeface="Arial" panose="020B0604020202020204" pitchFamily="34" charset="0"/>
                        </a:rPr>
                        <a:t>Christopher LeBarron, Mary Lee, Elizabeth Middleton &amp; Kaylex Wilcox</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THE EFFECTS OF HEAT STRESS ON POLLEN VIABILITY IN PEANUT GENOTYPES</a:t>
                      </a:r>
                      <a:endParaRPr lang="en-US" sz="1200" b="0" i="0" u="none" strike="noStrike" dirty="0">
                        <a:solidFill>
                          <a:srgbClr val="2D3B45"/>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33565"/>
                  </a:ext>
                </a:extLst>
              </a:tr>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2:30PM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Arial" panose="020B0604020202020204" pitchFamily="34" charset="0"/>
                          <a:cs typeface="Arial" panose="020B0604020202020204" pitchFamily="34" charset="0"/>
                        </a:rPr>
                        <a:t>Phillip Perea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THE EFFECT OF NODULATION AND NITROGEN APPLICATION ON SOYBEAN GROWTH </a:t>
                      </a:r>
                      <a:endParaRPr lang="en-US" sz="1200" b="0" i="0" u="none" strike="noStrike" dirty="0">
                        <a:solidFill>
                          <a:srgbClr val="2D3B45"/>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25508"/>
                  </a:ext>
                </a:extLst>
              </a:tr>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3:00PM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Arial" panose="020B0604020202020204" pitchFamily="34" charset="0"/>
                          <a:cs typeface="Arial" panose="020B0604020202020204" pitchFamily="34" charset="0"/>
                        </a:rPr>
                        <a:t>Nitin Gupta</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NEURAL NETWORK REINFORCEMENT LEARNING FOR SIMPLE GAME PLAYING</a:t>
                      </a:r>
                      <a:endParaRPr lang="en-US" sz="1200" b="0" i="0" u="none" strike="noStrike" dirty="0">
                        <a:solidFill>
                          <a:srgbClr val="2D3B45"/>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01069"/>
                  </a:ext>
                </a:extLst>
              </a:tr>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3:15PM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Arial" panose="020B0604020202020204" pitchFamily="34" charset="0"/>
                          <a:cs typeface="Arial" panose="020B0604020202020204" pitchFamily="34" charset="0"/>
                        </a:rPr>
                        <a:t>Mattie Rumfelt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SOIL ANALYSIS OF THE RARE RHODODENDRON EASTMANII (MAY-WHITE AZALEA)</a:t>
                      </a:r>
                      <a:endParaRPr lang="en-US" sz="1200" b="0" i="0" u="none" strike="noStrike" dirty="0">
                        <a:solidFill>
                          <a:srgbClr val="2D3B45"/>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42655"/>
                  </a:ext>
                </a:extLst>
              </a:tr>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3:30PM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Arial" panose="020B0604020202020204" pitchFamily="34" charset="0"/>
                          <a:cs typeface="Arial" panose="020B0604020202020204" pitchFamily="34" charset="0"/>
                        </a:rPr>
                        <a:t>Christian Ihekweazu</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NEURAL NETWORK REINFORCEMENT LEARNING FOR SIMPLE GAME PLAYING</a:t>
                      </a:r>
                      <a:endParaRPr lang="en-US" sz="1200" b="0" i="0" u="none" strike="noStrike" dirty="0">
                        <a:solidFill>
                          <a:srgbClr val="2D3B45"/>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75327"/>
                  </a:ext>
                </a:extLst>
              </a:tr>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3:45PM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latin typeface="Arial" panose="020B0604020202020204" pitchFamily="34" charset="0"/>
                          <a:cs typeface="Arial" panose="020B0604020202020204" pitchFamily="34" charset="0"/>
                        </a:rPr>
                        <a:t>Soumit Sarkar &amp; Jackson Self</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THE SYNCHRONIZATION OF HEADING ANGLES USING PULSE COUPLED OSCILLATORS</a:t>
                      </a:r>
                      <a:endParaRPr lang="en-US" sz="1200" b="0" i="0" u="none" strike="noStrike" dirty="0">
                        <a:solidFill>
                          <a:srgbClr val="2D3B45"/>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5489"/>
                  </a:ext>
                </a:extLst>
              </a:tr>
            </a:tbl>
          </a:graphicData>
        </a:graphic>
      </p:graphicFrame>
    </p:spTree>
    <p:extLst>
      <p:ext uri="{BB962C8B-B14F-4D97-AF65-F5344CB8AC3E}">
        <p14:creationId xmlns:p14="http://schemas.microsoft.com/office/powerpoint/2010/main" val="185601615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normAutofit/>
          </a:bodyPr>
          <a:lstStyle/>
          <a:p>
            <a:r>
              <a:rPr lang="en-US" dirty="0"/>
              <a:t>Research Colloquium Presentation Room 2</a:t>
            </a:r>
          </a:p>
        </p:txBody>
      </p:sp>
      <p:graphicFrame>
        <p:nvGraphicFramePr>
          <p:cNvPr id="7" name="Table 6">
            <a:extLst>
              <a:ext uri="{FF2B5EF4-FFF2-40B4-BE49-F238E27FC236}">
                <a16:creationId xmlns:a16="http://schemas.microsoft.com/office/drawing/2014/main" id="{CF5156E0-EB43-41DF-85E8-99ED4100B7E4}"/>
              </a:ext>
            </a:extLst>
          </p:cNvPr>
          <p:cNvGraphicFramePr>
            <a:graphicFrameLocks noGrp="1"/>
          </p:cNvGraphicFramePr>
          <p:nvPr>
            <p:extLst>
              <p:ext uri="{D42A27DB-BD31-4B8C-83A1-F6EECF244321}">
                <p14:modId xmlns:p14="http://schemas.microsoft.com/office/powerpoint/2010/main" val="2019855717"/>
              </p:ext>
            </p:extLst>
          </p:nvPr>
        </p:nvGraphicFramePr>
        <p:xfrm>
          <a:off x="693019" y="1747968"/>
          <a:ext cx="6670308" cy="4842604"/>
        </p:xfrm>
        <a:graphic>
          <a:graphicData uri="http://schemas.openxmlformats.org/drawingml/2006/table">
            <a:tbl>
              <a:tblPr>
                <a:tableStyleId>{5C22544A-7EE6-4342-B048-85BDC9FD1C3A}</a:tableStyleId>
              </a:tblPr>
              <a:tblGrid>
                <a:gridCol w="740668">
                  <a:extLst>
                    <a:ext uri="{9D8B030D-6E8A-4147-A177-3AD203B41FA5}">
                      <a16:colId xmlns:a16="http://schemas.microsoft.com/office/drawing/2014/main" val="481562124"/>
                    </a:ext>
                  </a:extLst>
                </a:gridCol>
                <a:gridCol w="2118792">
                  <a:extLst>
                    <a:ext uri="{9D8B030D-6E8A-4147-A177-3AD203B41FA5}">
                      <a16:colId xmlns:a16="http://schemas.microsoft.com/office/drawing/2014/main" val="3646272777"/>
                    </a:ext>
                  </a:extLst>
                </a:gridCol>
                <a:gridCol w="3810848">
                  <a:extLst>
                    <a:ext uri="{9D8B030D-6E8A-4147-A177-3AD203B41FA5}">
                      <a16:colId xmlns:a16="http://schemas.microsoft.com/office/drawing/2014/main" val="3855359068"/>
                    </a:ext>
                  </a:extLst>
                </a:gridCol>
              </a:tblGrid>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Time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Authors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TITLE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31203"/>
                  </a:ext>
                </a:extLst>
              </a:tr>
              <a:tr h="457705">
                <a:tc>
                  <a:txBody>
                    <a:bodyPr/>
                    <a:lstStyle/>
                    <a:p>
                      <a:pPr algn="ctr" fontAlgn="b"/>
                      <a:r>
                        <a:rPr lang="en-US" sz="1200" b="1" i="0" u="none" strike="noStrike" dirty="0">
                          <a:solidFill>
                            <a:srgbClr val="000000"/>
                          </a:solidFill>
                          <a:effectLst/>
                          <a:latin typeface="Arial" panose="020B0604020202020204" pitchFamily="34" charset="0"/>
                        </a:rPr>
                        <a:t>1:45PM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i-FI" sz="1200" b="0" i="0" u="none" strike="noStrike" dirty="0">
                          <a:solidFill>
                            <a:srgbClr val="000000"/>
                          </a:solidFill>
                          <a:effectLst/>
                          <a:latin typeface="Arial" panose="020B0604020202020204" pitchFamily="34" charset="0"/>
                        </a:rPr>
                        <a:t>Maura Hilbourn, Tianna Kidd &amp; Ankita Menon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IDENTIFICATION OF CANDIDATE APTAMERS TO FACILITATE SARS-COV-2 DETECTION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590041"/>
                  </a:ext>
                </a:extLst>
              </a:tr>
              <a:tr h="801717">
                <a:tc>
                  <a:txBody>
                    <a:bodyPr/>
                    <a:lstStyle/>
                    <a:p>
                      <a:pPr algn="ctr" fontAlgn="b"/>
                      <a:r>
                        <a:rPr lang="en-US" sz="1200" b="1" i="0" u="none" strike="noStrike" dirty="0">
                          <a:solidFill>
                            <a:srgbClr val="000000"/>
                          </a:solidFill>
                          <a:effectLst/>
                          <a:latin typeface="Arial" panose="020B0604020202020204" pitchFamily="34" charset="0"/>
                        </a:rPr>
                        <a:t>2:00PM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Justin </a:t>
                      </a:r>
                      <a:r>
                        <a:rPr lang="en-US" sz="1200" b="0" i="0" u="none" strike="noStrike" dirty="0" err="1">
                          <a:solidFill>
                            <a:srgbClr val="000000"/>
                          </a:solidFill>
                          <a:effectLst/>
                          <a:latin typeface="Arial" panose="020B0604020202020204" pitchFamily="34" charset="0"/>
                        </a:rPr>
                        <a:t>Furgala</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STUDY OF AN ETHENE HYDROGENATION REACTION ON A NICKEL OXOCLUSTER CATALYST USING DENSITY FUNCTIONAL THEORY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80306"/>
                  </a:ext>
                </a:extLst>
              </a:tr>
              <a:tr h="636032">
                <a:tc>
                  <a:txBody>
                    <a:bodyPr/>
                    <a:lstStyle/>
                    <a:p>
                      <a:pPr algn="ctr" fontAlgn="b"/>
                      <a:r>
                        <a:rPr lang="en-US" sz="1200" b="1" i="0" u="none" strike="noStrike" dirty="0">
                          <a:solidFill>
                            <a:srgbClr val="000000"/>
                          </a:solidFill>
                          <a:effectLst/>
                          <a:latin typeface="Arial" panose="020B0604020202020204" pitchFamily="34" charset="0"/>
                        </a:rPr>
                        <a:t>2:15PM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Jada Bonds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OPTIMIZING THE COMPUTATIONAL PARAMETERS OF FERRITE COMPOUNDS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33565"/>
                  </a:ext>
                </a:extLst>
              </a:tr>
              <a:tr h="457705">
                <a:tc>
                  <a:txBody>
                    <a:bodyPr/>
                    <a:lstStyle/>
                    <a:p>
                      <a:pPr algn="ctr" fontAlgn="b"/>
                      <a:r>
                        <a:rPr lang="en-US" sz="1200" b="1" i="0" u="none" strike="noStrike" dirty="0">
                          <a:solidFill>
                            <a:srgbClr val="000000"/>
                          </a:solidFill>
                          <a:effectLst/>
                          <a:latin typeface="Arial" panose="020B0604020202020204" pitchFamily="34" charset="0"/>
                        </a:rPr>
                        <a:t>2:30PM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Ziwei Liu &amp; Shamitha Nandi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THE MICROWAVE SPECTRUM OF 2,6-DIFLUOROPHENOL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25508"/>
                  </a:ext>
                </a:extLst>
              </a:tr>
              <a:tr h="457705">
                <a:tc>
                  <a:txBody>
                    <a:bodyPr/>
                    <a:lstStyle/>
                    <a:p>
                      <a:pPr algn="ctr" fontAlgn="b"/>
                      <a:r>
                        <a:rPr lang="en-US" sz="1200" b="1" i="0" u="none" strike="noStrike" dirty="0">
                          <a:solidFill>
                            <a:srgbClr val="000000"/>
                          </a:solidFill>
                          <a:effectLst/>
                          <a:latin typeface="Arial" panose="020B0604020202020204" pitchFamily="34" charset="0"/>
                        </a:rPr>
                        <a:t>3:00PM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Josue Cervantes, Anish Kanthamneni &amp; Garrett Youngblood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ROTATIONAL CONSTANTS OF 2-FLUOROBENZOTRIFLUORIDE FROM MICROWAVE SPECTROSCOPY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01069"/>
                  </a:ext>
                </a:extLst>
              </a:tr>
              <a:tr h="457705">
                <a:tc>
                  <a:txBody>
                    <a:bodyPr/>
                    <a:lstStyle/>
                    <a:p>
                      <a:pPr algn="ctr" fontAlgn="b"/>
                      <a:r>
                        <a:rPr lang="en-US" sz="1200" b="1" i="0" u="none" strike="noStrike" dirty="0">
                          <a:solidFill>
                            <a:srgbClr val="000000"/>
                          </a:solidFill>
                          <a:effectLst/>
                          <a:latin typeface="Arial" panose="020B0604020202020204" pitchFamily="34" charset="0"/>
                        </a:rPr>
                        <a:t>3:15PM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Emily Geraghty &amp; Elic Weeks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A MICROWAVE SPECTRAL ANALYSIS OF TRANS-2-PENTENAL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42655"/>
                  </a:ext>
                </a:extLst>
              </a:tr>
              <a:tr h="457705">
                <a:tc>
                  <a:txBody>
                    <a:bodyPr/>
                    <a:lstStyle/>
                    <a:p>
                      <a:pPr algn="ctr" fontAlgn="b"/>
                      <a:r>
                        <a:rPr lang="en-US" sz="1200" b="1" i="0" u="none" strike="noStrike" dirty="0">
                          <a:solidFill>
                            <a:srgbClr val="000000"/>
                          </a:solidFill>
                          <a:effectLst/>
                          <a:latin typeface="Arial" panose="020B0604020202020204" pitchFamily="34" charset="0"/>
                        </a:rPr>
                        <a:t>3:30PM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Zachary Hoover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OPTIMIZING THE COMPUTATIONAL PARAMETERS OF FERRITE COMPOUNDS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75327"/>
                  </a:ext>
                </a:extLst>
              </a:tr>
              <a:tr h="457705">
                <a:tc>
                  <a:txBody>
                    <a:bodyPr/>
                    <a:lstStyle/>
                    <a:p>
                      <a:pPr algn="ctr" fontAlgn="b"/>
                      <a:r>
                        <a:rPr lang="en-US" sz="1200" b="1" i="0" u="none" strike="noStrike" dirty="0">
                          <a:solidFill>
                            <a:srgbClr val="000000"/>
                          </a:solidFill>
                          <a:effectLst/>
                          <a:latin typeface="Arial" panose="020B0604020202020204" pitchFamily="34" charset="0"/>
                        </a:rPr>
                        <a:t>3:45PM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Elena Morgan &amp; Shamitha Nandi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DETERMINING THE REACTION MECHANISM FOR AQUEOUS-PHASE REFORMING WITH A CATALYTIC PLATINUM CLUSTER OVER AN ALUMINA SUPPORT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5489"/>
                  </a:ext>
                </a:extLst>
              </a:tr>
            </a:tbl>
          </a:graphicData>
        </a:graphic>
      </p:graphicFrame>
    </p:spTree>
    <p:extLst>
      <p:ext uri="{BB962C8B-B14F-4D97-AF65-F5344CB8AC3E}">
        <p14:creationId xmlns:p14="http://schemas.microsoft.com/office/powerpoint/2010/main" val="1489628653"/>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normAutofit/>
          </a:bodyPr>
          <a:lstStyle/>
          <a:p>
            <a:r>
              <a:rPr lang="en-US" dirty="0"/>
              <a:t>Research Colloquium Presentation Room 3</a:t>
            </a:r>
          </a:p>
        </p:txBody>
      </p:sp>
      <p:graphicFrame>
        <p:nvGraphicFramePr>
          <p:cNvPr id="7" name="Table 6">
            <a:extLst>
              <a:ext uri="{FF2B5EF4-FFF2-40B4-BE49-F238E27FC236}">
                <a16:creationId xmlns:a16="http://schemas.microsoft.com/office/drawing/2014/main" id="{CF5156E0-EB43-41DF-85E8-99ED4100B7E4}"/>
              </a:ext>
            </a:extLst>
          </p:cNvPr>
          <p:cNvGraphicFramePr>
            <a:graphicFrameLocks noGrp="1"/>
          </p:cNvGraphicFramePr>
          <p:nvPr>
            <p:extLst>
              <p:ext uri="{D42A27DB-BD31-4B8C-83A1-F6EECF244321}">
                <p14:modId xmlns:p14="http://schemas.microsoft.com/office/powerpoint/2010/main" val="2408206324"/>
              </p:ext>
            </p:extLst>
          </p:nvPr>
        </p:nvGraphicFramePr>
        <p:xfrm>
          <a:off x="693019" y="1747968"/>
          <a:ext cx="6670308" cy="4360576"/>
        </p:xfrm>
        <a:graphic>
          <a:graphicData uri="http://schemas.openxmlformats.org/drawingml/2006/table">
            <a:tbl>
              <a:tblPr>
                <a:tableStyleId>{5C22544A-7EE6-4342-B048-85BDC9FD1C3A}</a:tableStyleId>
              </a:tblPr>
              <a:tblGrid>
                <a:gridCol w="740668">
                  <a:extLst>
                    <a:ext uri="{9D8B030D-6E8A-4147-A177-3AD203B41FA5}">
                      <a16:colId xmlns:a16="http://schemas.microsoft.com/office/drawing/2014/main" val="481562124"/>
                    </a:ext>
                  </a:extLst>
                </a:gridCol>
                <a:gridCol w="2118792">
                  <a:extLst>
                    <a:ext uri="{9D8B030D-6E8A-4147-A177-3AD203B41FA5}">
                      <a16:colId xmlns:a16="http://schemas.microsoft.com/office/drawing/2014/main" val="3646272777"/>
                    </a:ext>
                  </a:extLst>
                </a:gridCol>
                <a:gridCol w="3810848">
                  <a:extLst>
                    <a:ext uri="{9D8B030D-6E8A-4147-A177-3AD203B41FA5}">
                      <a16:colId xmlns:a16="http://schemas.microsoft.com/office/drawing/2014/main" val="3855359068"/>
                    </a:ext>
                  </a:extLst>
                </a:gridCol>
              </a:tblGrid>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Time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Authors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TITLE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31203"/>
                  </a:ext>
                </a:extLst>
              </a:tr>
              <a:tr h="457705">
                <a:tc>
                  <a:txBody>
                    <a:bodyPr/>
                    <a:lstStyle/>
                    <a:p>
                      <a:pPr algn="ctr" fontAlgn="b"/>
                      <a:r>
                        <a:rPr lang="en-US" sz="1200" b="1" i="0" u="none" strike="noStrike" dirty="0">
                          <a:solidFill>
                            <a:srgbClr val="000000"/>
                          </a:solidFill>
                          <a:effectLst/>
                          <a:latin typeface="Arial" panose="020B0604020202020204" pitchFamily="34" charset="0"/>
                        </a:rPr>
                        <a:t>1:45PM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Winnie Zheng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COMPARING MICROBIAL COMMUNITY STRUCTURE BETWEEN MFC AND 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590041"/>
                  </a:ext>
                </a:extLst>
              </a:tr>
              <a:tr h="532209">
                <a:tc>
                  <a:txBody>
                    <a:bodyPr/>
                    <a:lstStyle/>
                    <a:p>
                      <a:pPr algn="ctr" fontAlgn="b"/>
                      <a:r>
                        <a:rPr lang="en-US" sz="1200" b="1" i="0" u="none" strike="noStrike" dirty="0">
                          <a:solidFill>
                            <a:srgbClr val="000000"/>
                          </a:solidFill>
                          <a:effectLst/>
                          <a:latin typeface="Arial" panose="020B0604020202020204" pitchFamily="34" charset="0"/>
                        </a:rPr>
                        <a:t>2:00PM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Elise Curran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DEGRADING PLASTICS: THE PETASE ENZYME VS. ITS MUTANTS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80306"/>
                  </a:ext>
                </a:extLst>
              </a:tr>
              <a:tr h="423512">
                <a:tc>
                  <a:txBody>
                    <a:bodyPr/>
                    <a:lstStyle/>
                    <a:p>
                      <a:pPr algn="ctr" fontAlgn="b"/>
                      <a:r>
                        <a:rPr lang="en-US" sz="1200" b="1" i="0" u="none" strike="noStrike" dirty="0">
                          <a:solidFill>
                            <a:srgbClr val="000000"/>
                          </a:solidFill>
                          <a:effectLst/>
                          <a:latin typeface="Arial" panose="020B0604020202020204" pitchFamily="34" charset="0"/>
                        </a:rPr>
                        <a:t>2:15PM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Julien Pitrois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EMPIRICAL STUDY OF EARLY ELECTION RESULTS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33565"/>
                  </a:ext>
                </a:extLst>
              </a:tr>
              <a:tr h="457705">
                <a:tc>
                  <a:txBody>
                    <a:bodyPr/>
                    <a:lstStyle/>
                    <a:p>
                      <a:pPr algn="ctr" fontAlgn="b"/>
                      <a:r>
                        <a:rPr lang="en-US" sz="1200" b="1" i="0" u="none" strike="noStrike" dirty="0">
                          <a:solidFill>
                            <a:srgbClr val="000000"/>
                          </a:solidFill>
                          <a:effectLst/>
                          <a:latin typeface="Arial" panose="020B0604020202020204" pitchFamily="34" charset="0"/>
                        </a:rPr>
                        <a:t>2:30PM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Andrew Sherburne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IMPROVING THE ABSORPTION OF ICOSAPENT ETHYL IN THE GASTROINTESTINAL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25508"/>
                  </a:ext>
                </a:extLst>
              </a:tr>
              <a:tr h="457705">
                <a:tc>
                  <a:txBody>
                    <a:bodyPr/>
                    <a:lstStyle/>
                    <a:p>
                      <a:pPr algn="ctr" fontAlgn="b"/>
                      <a:r>
                        <a:rPr lang="en-US" sz="1200" b="1" i="0" u="none" strike="noStrike" dirty="0">
                          <a:solidFill>
                            <a:srgbClr val="000000"/>
                          </a:solidFill>
                          <a:effectLst/>
                          <a:latin typeface="Arial" panose="020B0604020202020204" pitchFamily="34" charset="0"/>
                        </a:rPr>
                        <a:t>3:00PM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Lillian G. Coats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DESIGNING SEROTONIN NOREPHEDRINE DOPAMINE REUPTAKE INHIBITORS FROM EXISTING ANTI-DEPRESSANTS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01069"/>
                  </a:ext>
                </a:extLst>
              </a:tr>
              <a:tr h="457705">
                <a:tc>
                  <a:txBody>
                    <a:bodyPr/>
                    <a:lstStyle/>
                    <a:p>
                      <a:pPr algn="ctr" fontAlgn="b"/>
                      <a:r>
                        <a:rPr lang="en-US" sz="1200" b="1" i="0" u="none" strike="noStrike" dirty="0">
                          <a:solidFill>
                            <a:srgbClr val="000000"/>
                          </a:solidFill>
                          <a:effectLst/>
                          <a:latin typeface="Arial" panose="020B0604020202020204" pitchFamily="34" charset="0"/>
                        </a:rPr>
                        <a:t>3:15PM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Anders Orr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COVID-19 AND ITS IMPACT ON INFECTIOUS DISEASE RATES IN SOUTH CAROLINA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42655"/>
                  </a:ext>
                </a:extLst>
              </a:tr>
              <a:tr h="457705">
                <a:tc>
                  <a:txBody>
                    <a:bodyPr/>
                    <a:lstStyle/>
                    <a:p>
                      <a:pPr algn="ctr" fontAlgn="b"/>
                      <a:r>
                        <a:rPr lang="en-US" sz="1200" b="1" i="0" u="none" strike="noStrike" dirty="0">
                          <a:solidFill>
                            <a:srgbClr val="000000"/>
                          </a:solidFill>
                          <a:effectLst/>
                          <a:latin typeface="Arial" panose="020B0604020202020204" pitchFamily="34" charset="0"/>
                        </a:rPr>
                        <a:t>3:30PM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Ethan Mills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DEVELOPMENT OF ANTIBIOTIC TO COMBAT ISONIAZID-RESISTANT MYCOBACTERIUM TUBERCULOSIS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75327"/>
                  </a:ext>
                </a:extLst>
              </a:tr>
              <a:tr h="457705">
                <a:tc>
                  <a:txBody>
                    <a:bodyPr/>
                    <a:lstStyle/>
                    <a:p>
                      <a:pPr algn="ctr" fontAlgn="b"/>
                      <a:r>
                        <a:rPr lang="en-US" sz="1200" b="1" i="0" u="none" strike="noStrike" dirty="0">
                          <a:solidFill>
                            <a:srgbClr val="000000"/>
                          </a:solidFill>
                          <a:effectLst/>
                          <a:latin typeface="Arial" panose="020B0604020202020204" pitchFamily="34" charset="0"/>
                        </a:rPr>
                        <a:t>3:45PM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Raviteja Guruvelli &amp; Jacob Nichols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DEVELOPING A MOBILE FLOOD WARNING APPLICATION FOR THE CHARLESTON, SC REGION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5489"/>
                  </a:ext>
                </a:extLst>
              </a:tr>
            </a:tbl>
          </a:graphicData>
        </a:graphic>
      </p:graphicFrame>
    </p:spTree>
    <p:extLst>
      <p:ext uri="{BB962C8B-B14F-4D97-AF65-F5344CB8AC3E}">
        <p14:creationId xmlns:p14="http://schemas.microsoft.com/office/powerpoint/2010/main" val="799564844"/>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normAutofit/>
          </a:bodyPr>
          <a:lstStyle/>
          <a:p>
            <a:r>
              <a:rPr lang="en-US" dirty="0"/>
              <a:t>Research Colloquium Presentation Room 4</a:t>
            </a:r>
          </a:p>
        </p:txBody>
      </p:sp>
      <p:graphicFrame>
        <p:nvGraphicFramePr>
          <p:cNvPr id="7" name="Table 6">
            <a:extLst>
              <a:ext uri="{FF2B5EF4-FFF2-40B4-BE49-F238E27FC236}">
                <a16:creationId xmlns:a16="http://schemas.microsoft.com/office/drawing/2014/main" id="{CF5156E0-EB43-41DF-85E8-99ED4100B7E4}"/>
              </a:ext>
            </a:extLst>
          </p:cNvPr>
          <p:cNvGraphicFramePr>
            <a:graphicFrameLocks noGrp="1"/>
          </p:cNvGraphicFramePr>
          <p:nvPr>
            <p:extLst>
              <p:ext uri="{D42A27DB-BD31-4B8C-83A1-F6EECF244321}">
                <p14:modId xmlns:p14="http://schemas.microsoft.com/office/powerpoint/2010/main" val="3420088819"/>
              </p:ext>
            </p:extLst>
          </p:nvPr>
        </p:nvGraphicFramePr>
        <p:xfrm>
          <a:off x="693019" y="1747968"/>
          <a:ext cx="6670308" cy="4643916"/>
        </p:xfrm>
        <a:graphic>
          <a:graphicData uri="http://schemas.openxmlformats.org/drawingml/2006/table">
            <a:tbl>
              <a:tblPr>
                <a:tableStyleId>{5C22544A-7EE6-4342-B048-85BDC9FD1C3A}</a:tableStyleId>
              </a:tblPr>
              <a:tblGrid>
                <a:gridCol w="740668">
                  <a:extLst>
                    <a:ext uri="{9D8B030D-6E8A-4147-A177-3AD203B41FA5}">
                      <a16:colId xmlns:a16="http://schemas.microsoft.com/office/drawing/2014/main" val="481562124"/>
                    </a:ext>
                  </a:extLst>
                </a:gridCol>
                <a:gridCol w="2118792">
                  <a:extLst>
                    <a:ext uri="{9D8B030D-6E8A-4147-A177-3AD203B41FA5}">
                      <a16:colId xmlns:a16="http://schemas.microsoft.com/office/drawing/2014/main" val="3646272777"/>
                    </a:ext>
                  </a:extLst>
                </a:gridCol>
                <a:gridCol w="3810848">
                  <a:extLst>
                    <a:ext uri="{9D8B030D-6E8A-4147-A177-3AD203B41FA5}">
                      <a16:colId xmlns:a16="http://schemas.microsoft.com/office/drawing/2014/main" val="3855359068"/>
                    </a:ext>
                  </a:extLst>
                </a:gridCol>
              </a:tblGrid>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Time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Authors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TITLE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31203"/>
                  </a:ext>
                </a:extLst>
              </a:tr>
              <a:tr h="457705">
                <a:tc>
                  <a:txBody>
                    <a:bodyPr/>
                    <a:lstStyle/>
                    <a:p>
                      <a:pPr algn="ctr" fontAlgn="b"/>
                      <a:r>
                        <a:rPr lang="en-US" sz="1200" b="1" i="0" u="none" strike="noStrike" dirty="0">
                          <a:solidFill>
                            <a:srgbClr val="000000"/>
                          </a:solidFill>
                          <a:effectLst/>
                          <a:latin typeface="Arial" panose="020B0604020202020204" pitchFamily="34" charset="0"/>
                        </a:rPr>
                        <a:t>1:45PM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Tetiana Tymoshevska</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TESTING A MULTIFUNCTIONAL INTERLOCK MATERIAL THROUGH COMSOL MULTIPHYSICS</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590041"/>
                  </a:ext>
                </a:extLst>
              </a:tr>
              <a:tr h="532209">
                <a:tc>
                  <a:txBody>
                    <a:bodyPr/>
                    <a:lstStyle/>
                    <a:p>
                      <a:pPr algn="ctr" fontAlgn="b"/>
                      <a:r>
                        <a:rPr lang="en-US" sz="1200" b="1" i="0" u="none" strike="noStrike" dirty="0">
                          <a:solidFill>
                            <a:srgbClr val="000000"/>
                          </a:solidFill>
                          <a:effectLst/>
                          <a:latin typeface="Arial" panose="020B0604020202020204" pitchFamily="34" charset="0"/>
                        </a:rPr>
                        <a:t>2:00PM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James Ham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VISCOELASTIC BIOLOGICAL FLUIDS EXAMINED THROUGH MICRORHEOLOGY</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80306"/>
                  </a:ext>
                </a:extLst>
              </a:tr>
              <a:tr h="423512">
                <a:tc>
                  <a:txBody>
                    <a:bodyPr/>
                    <a:lstStyle/>
                    <a:p>
                      <a:pPr algn="ctr" fontAlgn="b"/>
                      <a:r>
                        <a:rPr lang="en-US" sz="1200" b="1" i="0" u="none" strike="noStrike">
                          <a:solidFill>
                            <a:srgbClr val="000000"/>
                          </a:solidFill>
                          <a:effectLst/>
                          <a:latin typeface="Arial" panose="020B0604020202020204" pitchFamily="34" charset="0"/>
                        </a:rPr>
                        <a:t>2:15PM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Oliver </a:t>
                      </a:r>
                      <a:r>
                        <a:rPr lang="en-US" sz="1200" b="0" i="0" u="none" strike="noStrike" dirty="0" err="1">
                          <a:solidFill>
                            <a:srgbClr val="000000"/>
                          </a:solidFill>
                          <a:effectLst/>
                          <a:latin typeface="Arial" panose="020B0604020202020204" pitchFamily="34" charset="0"/>
                        </a:rPr>
                        <a:t>Rancu</a:t>
                      </a:r>
                      <a:endParaRPr lang="en-US" sz="1200" b="0" i="0" u="none" strike="noStrike" dirty="0">
                        <a:solidFill>
                          <a:srgbClr val="000000"/>
                        </a:solidFill>
                        <a:effectLst/>
                        <a:latin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THE ULTRA-LOW THERMAL CONDUCTIVITY OF THE THERMOELECTRIC MATERIALS GETE AND SNSE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33565"/>
                  </a:ext>
                </a:extLst>
              </a:tr>
              <a:tr h="457705">
                <a:tc>
                  <a:txBody>
                    <a:bodyPr/>
                    <a:lstStyle/>
                    <a:p>
                      <a:pPr algn="ctr" fontAlgn="b"/>
                      <a:r>
                        <a:rPr lang="en-US" sz="1200" b="1" i="0" u="none" strike="noStrike">
                          <a:solidFill>
                            <a:srgbClr val="000000"/>
                          </a:solidFill>
                          <a:effectLst/>
                          <a:latin typeface="Arial" panose="020B0604020202020204" pitchFamily="34" charset="0"/>
                        </a:rPr>
                        <a:t>2:30PM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Lucia Brown &amp; </a:t>
                      </a:r>
                      <a:r>
                        <a:rPr lang="en-US" sz="1200" b="0" i="0" u="none" strike="noStrike" dirty="0" err="1">
                          <a:solidFill>
                            <a:srgbClr val="000000"/>
                          </a:solidFill>
                          <a:effectLst/>
                          <a:latin typeface="Arial" panose="020B0604020202020204" pitchFamily="34" charset="0"/>
                        </a:rPr>
                        <a:t>Vansh</a:t>
                      </a:r>
                      <a:r>
                        <a:rPr lang="en-US" sz="1200" b="0" i="0" u="none" strike="noStrike" dirty="0">
                          <a:solidFill>
                            <a:srgbClr val="000000"/>
                          </a:solidFill>
                          <a:effectLst/>
                          <a:latin typeface="Arial" panose="020B0604020202020204" pitchFamily="34" charset="0"/>
                        </a:rPr>
                        <a:t> Nagpal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SYNTHESIZING SEIR DIFFUSION AND ERLANG DISTRIBUTION TO DEVELOP A MORE REALISTIC, APPLICABLE EPIDEMIOLOGICAL MODEL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25508"/>
                  </a:ext>
                </a:extLst>
              </a:tr>
              <a:tr h="457705">
                <a:tc>
                  <a:txBody>
                    <a:bodyPr/>
                    <a:lstStyle/>
                    <a:p>
                      <a:pPr algn="ctr" fontAlgn="b"/>
                      <a:r>
                        <a:rPr lang="en-US" sz="1200" b="1" i="0" u="none" strike="noStrike">
                          <a:solidFill>
                            <a:srgbClr val="000000"/>
                          </a:solidFill>
                          <a:effectLst/>
                          <a:latin typeface="Arial" panose="020B0604020202020204" pitchFamily="34" charset="0"/>
                        </a:rPr>
                        <a:t>3:00PM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Jacob Shaw</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MICRORHEOLOGICAL ANALYSIS OF COMPLEX BIOLOGICAL FLUIDS</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01069"/>
                  </a:ext>
                </a:extLst>
              </a:tr>
              <a:tr h="457705">
                <a:tc>
                  <a:txBody>
                    <a:bodyPr/>
                    <a:lstStyle/>
                    <a:p>
                      <a:pPr algn="ctr" fontAlgn="b"/>
                      <a:r>
                        <a:rPr lang="en-US" sz="1200" b="1" i="0" u="none" strike="noStrike">
                          <a:solidFill>
                            <a:srgbClr val="000000"/>
                          </a:solidFill>
                          <a:effectLst/>
                          <a:latin typeface="Arial" panose="020B0604020202020204" pitchFamily="34" charset="0"/>
                        </a:rPr>
                        <a:t>3:15PM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Samuel Garcia, Son Nguyen &amp; Amelia </a:t>
                      </a:r>
                      <a:r>
                        <a:rPr lang="en-US" sz="1200" b="0" i="0" u="none" strike="noStrike" dirty="0" err="1">
                          <a:solidFill>
                            <a:srgbClr val="000000"/>
                          </a:solidFill>
                          <a:effectLst/>
                          <a:latin typeface="Arial" panose="020B0604020202020204" pitchFamily="34" charset="0"/>
                        </a:rPr>
                        <a:t>Stensland</a:t>
                      </a:r>
                      <a:endParaRPr lang="en-US" sz="1200" b="0" i="0" u="none" strike="noStrike" dirty="0">
                        <a:solidFill>
                          <a:srgbClr val="000000"/>
                        </a:solidFill>
                        <a:effectLst/>
                        <a:latin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GENERATING TRAINING DATA FOR CONVOLUTIONAL NEURAL NETWORKS TO AUTONOMOUSLY NAVIGATE UNDERWATER STRUCTURES</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42655"/>
                  </a:ext>
                </a:extLst>
              </a:tr>
              <a:tr h="457705">
                <a:tc>
                  <a:txBody>
                    <a:bodyPr/>
                    <a:lstStyle/>
                    <a:p>
                      <a:pPr algn="ctr" fontAlgn="b"/>
                      <a:r>
                        <a:rPr lang="en-US" sz="1200" b="1" i="0" u="none" strike="noStrike">
                          <a:solidFill>
                            <a:srgbClr val="000000"/>
                          </a:solidFill>
                          <a:effectLst/>
                          <a:latin typeface="Arial" panose="020B0604020202020204" pitchFamily="34" charset="0"/>
                        </a:rPr>
                        <a:t>3:30PM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Savannah Stremlow, Caroline Strinsky &amp; Gracen Anne Thompson</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THE ASSESSMENT OF VALENCE AND AROUSAL THROUGH NARRATIVE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75327"/>
                  </a:ext>
                </a:extLst>
              </a:tr>
              <a:tr h="457705">
                <a:tc>
                  <a:txBody>
                    <a:bodyPr/>
                    <a:lstStyle/>
                    <a:p>
                      <a:pPr algn="ctr" fontAlgn="b"/>
                      <a:r>
                        <a:rPr lang="en-US" sz="1200" b="1" i="0" u="none" strike="noStrike" dirty="0">
                          <a:solidFill>
                            <a:srgbClr val="000000"/>
                          </a:solidFill>
                          <a:effectLst/>
                          <a:latin typeface="Arial" panose="020B0604020202020204" pitchFamily="34" charset="0"/>
                        </a:rPr>
                        <a:t>3:45PM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rgbClr val="000000"/>
                        </a:solidFill>
                        <a:effectLst/>
                        <a:latin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rgbClr val="2D3B45"/>
                        </a:solidFill>
                        <a:effectLst/>
                        <a:latin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5489"/>
                  </a:ext>
                </a:extLst>
              </a:tr>
            </a:tbl>
          </a:graphicData>
        </a:graphic>
      </p:graphicFrame>
    </p:spTree>
    <p:extLst>
      <p:ext uri="{BB962C8B-B14F-4D97-AF65-F5344CB8AC3E}">
        <p14:creationId xmlns:p14="http://schemas.microsoft.com/office/powerpoint/2010/main" val="3278864776"/>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normAutofit/>
          </a:bodyPr>
          <a:lstStyle/>
          <a:p>
            <a:r>
              <a:rPr lang="en-US" dirty="0"/>
              <a:t>Research Colloquium Presentation Room 5</a:t>
            </a:r>
          </a:p>
        </p:txBody>
      </p:sp>
      <p:graphicFrame>
        <p:nvGraphicFramePr>
          <p:cNvPr id="7" name="Table 6">
            <a:extLst>
              <a:ext uri="{FF2B5EF4-FFF2-40B4-BE49-F238E27FC236}">
                <a16:creationId xmlns:a16="http://schemas.microsoft.com/office/drawing/2014/main" id="{CF5156E0-EB43-41DF-85E8-99ED4100B7E4}"/>
              </a:ext>
            </a:extLst>
          </p:cNvPr>
          <p:cNvGraphicFramePr>
            <a:graphicFrameLocks noGrp="1"/>
          </p:cNvGraphicFramePr>
          <p:nvPr>
            <p:extLst>
              <p:ext uri="{D42A27DB-BD31-4B8C-83A1-F6EECF244321}">
                <p14:modId xmlns:p14="http://schemas.microsoft.com/office/powerpoint/2010/main" val="3875232897"/>
              </p:ext>
            </p:extLst>
          </p:nvPr>
        </p:nvGraphicFramePr>
        <p:xfrm>
          <a:off x="693019" y="1747968"/>
          <a:ext cx="6670308" cy="4561496"/>
        </p:xfrm>
        <a:graphic>
          <a:graphicData uri="http://schemas.openxmlformats.org/drawingml/2006/table">
            <a:tbl>
              <a:tblPr>
                <a:tableStyleId>{5C22544A-7EE6-4342-B048-85BDC9FD1C3A}</a:tableStyleId>
              </a:tblPr>
              <a:tblGrid>
                <a:gridCol w="740668">
                  <a:extLst>
                    <a:ext uri="{9D8B030D-6E8A-4147-A177-3AD203B41FA5}">
                      <a16:colId xmlns:a16="http://schemas.microsoft.com/office/drawing/2014/main" val="481562124"/>
                    </a:ext>
                  </a:extLst>
                </a:gridCol>
                <a:gridCol w="2118792">
                  <a:extLst>
                    <a:ext uri="{9D8B030D-6E8A-4147-A177-3AD203B41FA5}">
                      <a16:colId xmlns:a16="http://schemas.microsoft.com/office/drawing/2014/main" val="3646272777"/>
                    </a:ext>
                  </a:extLst>
                </a:gridCol>
                <a:gridCol w="3810848">
                  <a:extLst>
                    <a:ext uri="{9D8B030D-6E8A-4147-A177-3AD203B41FA5}">
                      <a16:colId xmlns:a16="http://schemas.microsoft.com/office/drawing/2014/main" val="3855359068"/>
                    </a:ext>
                  </a:extLst>
                </a:gridCol>
              </a:tblGrid>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Time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Authors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TITLE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31203"/>
                  </a:ext>
                </a:extLst>
              </a:tr>
              <a:tr h="457705">
                <a:tc>
                  <a:txBody>
                    <a:bodyPr/>
                    <a:lstStyle/>
                    <a:p>
                      <a:pPr algn="ctr" fontAlgn="b"/>
                      <a:r>
                        <a:rPr lang="en-US" sz="1200" b="1" i="0" u="none" strike="noStrike" dirty="0">
                          <a:solidFill>
                            <a:srgbClr val="000000"/>
                          </a:solidFill>
                          <a:effectLst/>
                          <a:latin typeface="Arial" panose="020B0604020202020204" pitchFamily="34" charset="0"/>
                        </a:rPr>
                        <a:t>1:45PM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Karthik </a:t>
                      </a:r>
                      <a:r>
                        <a:rPr lang="en-US" sz="1200" b="0" i="0" u="none" strike="noStrike" dirty="0" err="1">
                          <a:solidFill>
                            <a:srgbClr val="000000"/>
                          </a:solidFill>
                          <a:effectLst/>
                          <a:latin typeface="Arial" panose="020B0604020202020204" pitchFamily="34" charset="0"/>
                        </a:rPr>
                        <a:t>Beeraka</a:t>
                      </a:r>
                      <a:r>
                        <a:rPr lang="en-US" sz="1200" b="0" i="0" u="none" strike="noStrike" dirty="0">
                          <a:solidFill>
                            <a:srgbClr val="000000"/>
                          </a:solidFill>
                          <a:effectLst/>
                          <a:latin typeface="Arial" panose="020B0604020202020204" pitchFamily="34" charset="0"/>
                        </a:rPr>
                        <a:t>, </a:t>
                      </a:r>
                      <a:r>
                        <a:rPr lang="en-US" sz="1200" b="0" i="0" u="none" strike="noStrike" dirty="0" err="1">
                          <a:solidFill>
                            <a:srgbClr val="000000"/>
                          </a:solidFill>
                          <a:effectLst/>
                          <a:latin typeface="Arial" panose="020B0604020202020204" pitchFamily="34" charset="0"/>
                        </a:rPr>
                        <a:t>Caspen</a:t>
                      </a:r>
                      <a:r>
                        <a:rPr lang="en-US" sz="1200" b="0" i="0" u="none" strike="noStrike" dirty="0">
                          <a:solidFill>
                            <a:srgbClr val="000000"/>
                          </a:solidFill>
                          <a:effectLst/>
                          <a:latin typeface="Arial" panose="020B0604020202020204" pitchFamily="34" charset="0"/>
                        </a:rPr>
                        <a:t> Gregory, Ethan Mills &amp; Savannah Pender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LITERATURE REVIEW ON COVID-19 IN SEARCH FOR POSSIBLE TECHNIQUES TO DEVELOP SARS-COV-2 MIMETIC PARTICLES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590041"/>
                  </a:ext>
                </a:extLst>
              </a:tr>
              <a:tr h="532209">
                <a:tc>
                  <a:txBody>
                    <a:bodyPr/>
                    <a:lstStyle/>
                    <a:p>
                      <a:pPr algn="ctr" fontAlgn="b"/>
                      <a:r>
                        <a:rPr lang="en-US" sz="1200" b="1" i="0" u="none" strike="noStrike" dirty="0">
                          <a:solidFill>
                            <a:srgbClr val="000000"/>
                          </a:solidFill>
                          <a:effectLst/>
                          <a:latin typeface="Arial" panose="020B0604020202020204" pitchFamily="34" charset="0"/>
                        </a:rPr>
                        <a:t>2:00PM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Tim Koehler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A REFINED SMARTPHONE CHARGING STATION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80306"/>
                  </a:ext>
                </a:extLst>
              </a:tr>
              <a:tr h="423512">
                <a:tc>
                  <a:txBody>
                    <a:bodyPr/>
                    <a:lstStyle/>
                    <a:p>
                      <a:pPr algn="ctr" fontAlgn="b"/>
                      <a:r>
                        <a:rPr lang="en-US" sz="1200" b="1" i="0" u="none" strike="noStrike" dirty="0">
                          <a:solidFill>
                            <a:srgbClr val="000000"/>
                          </a:solidFill>
                          <a:effectLst/>
                          <a:latin typeface="Arial" panose="020B0604020202020204" pitchFamily="34" charset="0"/>
                        </a:rPr>
                        <a:t>2:15PM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Ian Gambrell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DISCARDED TAPE MACHINE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33565"/>
                  </a:ext>
                </a:extLst>
              </a:tr>
              <a:tr h="457705">
                <a:tc>
                  <a:txBody>
                    <a:bodyPr/>
                    <a:lstStyle/>
                    <a:p>
                      <a:pPr algn="ctr" fontAlgn="b"/>
                      <a:r>
                        <a:rPr lang="en-US" sz="1200" b="1" i="0" u="none" strike="noStrike" dirty="0">
                          <a:solidFill>
                            <a:srgbClr val="000000"/>
                          </a:solidFill>
                          <a:effectLst/>
                          <a:latin typeface="Arial" panose="020B0604020202020204" pitchFamily="34" charset="0"/>
                        </a:rPr>
                        <a:t>2:30PM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Nimasha Jayasinghe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IDENTIFYING ADSORPTION SITES FOR A DIFFERENT METAL COMPLEXES SUPPORTED ON A METAL-ORGANIC FRAMEWORK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25508"/>
                  </a:ext>
                </a:extLst>
              </a:tr>
              <a:tr h="457705">
                <a:tc>
                  <a:txBody>
                    <a:bodyPr/>
                    <a:lstStyle/>
                    <a:p>
                      <a:pPr algn="ctr" fontAlgn="b"/>
                      <a:r>
                        <a:rPr lang="en-US" sz="1200" b="1" i="0" u="none" strike="noStrike" dirty="0">
                          <a:solidFill>
                            <a:srgbClr val="000000"/>
                          </a:solidFill>
                          <a:effectLst/>
                          <a:latin typeface="Arial" panose="020B0604020202020204" pitchFamily="34" charset="0"/>
                        </a:rPr>
                        <a:t>3:00PM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Sydney Weeks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PREDICTING MECHANICAL PROPERTIES OF NANOCOMPOSITES USING SUPERCOMPUTER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01069"/>
                  </a:ext>
                </a:extLst>
              </a:tr>
              <a:tr h="457705">
                <a:tc>
                  <a:txBody>
                    <a:bodyPr/>
                    <a:lstStyle/>
                    <a:p>
                      <a:pPr algn="ctr" fontAlgn="b"/>
                      <a:r>
                        <a:rPr lang="en-US" sz="1200" b="1" i="0" u="none" strike="noStrike" dirty="0">
                          <a:solidFill>
                            <a:srgbClr val="000000"/>
                          </a:solidFill>
                          <a:effectLst/>
                          <a:latin typeface="Arial" panose="020B0604020202020204" pitchFamily="34" charset="0"/>
                        </a:rPr>
                        <a:t>3:15PM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Luke Phillips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ORGANIZATIONAL EFFICIENCY THROUGH GOALS, COMMUNICATION, AND RESPONSIBILITIES: A CASE STUDY OF A LEAN NON-PROFIT ENTITY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42655"/>
                  </a:ext>
                </a:extLst>
              </a:tr>
              <a:tr h="457705">
                <a:tc>
                  <a:txBody>
                    <a:bodyPr/>
                    <a:lstStyle/>
                    <a:p>
                      <a:pPr algn="ctr" fontAlgn="b"/>
                      <a:r>
                        <a:rPr lang="en-US" sz="1200" b="1" i="0" u="none" strike="noStrike" dirty="0">
                          <a:solidFill>
                            <a:srgbClr val="000000"/>
                          </a:solidFill>
                          <a:effectLst/>
                          <a:latin typeface="Arial" panose="020B0604020202020204" pitchFamily="34" charset="0"/>
                        </a:rPr>
                        <a:t>3:30PM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Parker Huggins &amp; William Lawrence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COOLING COFFEE MUG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75327"/>
                  </a:ext>
                </a:extLst>
              </a:tr>
              <a:tr h="457705">
                <a:tc>
                  <a:txBody>
                    <a:bodyPr/>
                    <a:lstStyle/>
                    <a:p>
                      <a:pPr algn="ctr" fontAlgn="b"/>
                      <a:r>
                        <a:rPr lang="en-US" sz="1200" b="1" i="0" u="none" strike="noStrike" dirty="0">
                          <a:solidFill>
                            <a:srgbClr val="000000"/>
                          </a:solidFill>
                          <a:effectLst/>
                          <a:latin typeface="Arial" panose="020B0604020202020204" pitchFamily="34" charset="0"/>
                        </a:rPr>
                        <a:t>3:45PM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Aubrey Best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2D3B45"/>
                          </a:solidFill>
                          <a:effectLst/>
                          <a:latin typeface="Arial" panose="020B0604020202020204" pitchFamily="34" charset="0"/>
                        </a:rPr>
                        <a:t>ACADEMIC CHANGES DURING COVID-19: ANALYSIS OF THE RELATIONSHIP BETWEEN TEST ANXIETY AND EDUCATION MODALITY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5489"/>
                  </a:ext>
                </a:extLst>
              </a:tr>
            </a:tbl>
          </a:graphicData>
        </a:graphic>
      </p:graphicFrame>
    </p:spTree>
    <p:extLst>
      <p:ext uri="{BB962C8B-B14F-4D97-AF65-F5344CB8AC3E}">
        <p14:creationId xmlns:p14="http://schemas.microsoft.com/office/powerpoint/2010/main" val="116700898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F497-843D-E44D-B51F-ABDE169BB89D}"/>
              </a:ext>
            </a:extLst>
          </p:cNvPr>
          <p:cNvSpPr>
            <a:spLocks noGrp="1"/>
          </p:cNvSpPr>
          <p:nvPr>
            <p:ph type="body" idx="1"/>
          </p:nvPr>
        </p:nvSpPr>
        <p:spPr>
          <a:xfrm>
            <a:off x="693019" y="404978"/>
            <a:ext cx="5402981" cy="1342990"/>
          </a:xfrm>
        </p:spPr>
        <p:txBody>
          <a:bodyPr>
            <a:normAutofit/>
          </a:bodyPr>
          <a:lstStyle/>
          <a:p>
            <a:r>
              <a:rPr lang="en-US" dirty="0"/>
              <a:t>Research Colloquium Presentation Room 6</a:t>
            </a:r>
          </a:p>
        </p:txBody>
      </p:sp>
      <p:graphicFrame>
        <p:nvGraphicFramePr>
          <p:cNvPr id="7" name="Table 6">
            <a:extLst>
              <a:ext uri="{FF2B5EF4-FFF2-40B4-BE49-F238E27FC236}">
                <a16:creationId xmlns:a16="http://schemas.microsoft.com/office/drawing/2014/main" id="{CF5156E0-EB43-41DF-85E8-99ED4100B7E4}"/>
              </a:ext>
            </a:extLst>
          </p:cNvPr>
          <p:cNvGraphicFramePr>
            <a:graphicFrameLocks noGrp="1"/>
          </p:cNvGraphicFramePr>
          <p:nvPr>
            <p:extLst>
              <p:ext uri="{D42A27DB-BD31-4B8C-83A1-F6EECF244321}">
                <p14:modId xmlns:p14="http://schemas.microsoft.com/office/powerpoint/2010/main" val="1188709543"/>
              </p:ext>
            </p:extLst>
          </p:nvPr>
        </p:nvGraphicFramePr>
        <p:xfrm>
          <a:off x="693019" y="1747968"/>
          <a:ext cx="6670308" cy="4696149"/>
        </p:xfrm>
        <a:graphic>
          <a:graphicData uri="http://schemas.openxmlformats.org/drawingml/2006/table">
            <a:tbl>
              <a:tblPr>
                <a:tableStyleId>{5C22544A-7EE6-4342-B048-85BDC9FD1C3A}</a:tableStyleId>
              </a:tblPr>
              <a:tblGrid>
                <a:gridCol w="740668">
                  <a:extLst>
                    <a:ext uri="{9D8B030D-6E8A-4147-A177-3AD203B41FA5}">
                      <a16:colId xmlns:a16="http://schemas.microsoft.com/office/drawing/2014/main" val="481562124"/>
                    </a:ext>
                  </a:extLst>
                </a:gridCol>
                <a:gridCol w="2118792">
                  <a:extLst>
                    <a:ext uri="{9D8B030D-6E8A-4147-A177-3AD203B41FA5}">
                      <a16:colId xmlns:a16="http://schemas.microsoft.com/office/drawing/2014/main" val="3646272777"/>
                    </a:ext>
                  </a:extLst>
                </a:gridCol>
                <a:gridCol w="3810848">
                  <a:extLst>
                    <a:ext uri="{9D8B030D-6E8A-4147-A177-3AD203B41FA5}">
                      <a16:colId xmlns:a16="http://schemas.microsoft.com/office/drawing/2014/main" val="3855359068"/>
                    </a:ext>
                  </a:extLst>
                </a:gridCol>
              </a:tblGrid>
              <a:tr h="457705">
                <a:tc>
                  <a:txBody>
                    <a:bodyPr/>
                    <a:lstStyle/>
                    <a:p>
                      <a:pPr algn="ctr" fontAlgn="b"/>
                      <a:r>
                        <a:rPr lang="en-US" sz="1200" b="1" u="none" strike="noStrike" dirty="0">
                          <a:effectLst/>
                          <a:latin typeface="Arial" panose="020B0604020202020204" pitchFamily="34" charset="0"/>
                          <a:cs typeface="Arial" panose="020B0604020202020204" pitchFamily="34" charset="0"/>
                        </a:rPr>
                        <a:t>Time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Authors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TITLE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267" marR="8267" marT="82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31203"/>
                  </a:ext>
                </a:extLst>
              </a:tr>
              <a:tr h="457705">
                <a:tc>
                  <a:txBody>
                    <a:bodyPr/>
                    <a:lstStyle/>
                    <a:p>
                      <a:pPr algn="ctr" fontAlgn="b"/>
                      <a:r>
                        <a:rPr lang="en-US" sz="1200" b="1" i="0" u="none" strike="noStrike" dirty="0">
                          <a:solidFill>
                            <a:srgbClr val="000000"/>
                          </a:solidFill>
                          <a:effectLst/>
                          <a:latin typeface="Arial" panose="020B0604020202020204" pitchFamily="34" charset="0"/>
                        </a:rPr>
                        <a:t>1:45PM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Nika Eichhorn &amp; Jordan Veurink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EXAMINING VALENCE AND AROUSAL IN RELATION TO NATURALISTIC EMOTION IN VISUAL STIMULI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590041"/>
                  </a:ext>
                </a:extLst>
              </a:tr>
              <a:tr h="532209">
                <a:tc>
                  <a:txBody>
                    <a:bodyPr/>
                    <a:lstStyle/>
                    <a:p>
                      <a:pPr algn="ctr" fontAlgn="b"/>
                      <a:r>
                        <a:rPr lang="en-US" sz="1200" b="1" i="0" u="none" strike="noStrike" dirty="0">
                          <a:solidFill>
                            <a:srgbClr val="000000"/>
                          </a:solidFill>
                          <a:effectLst/>
                          <a:latin typeface="Arial" panose="020B0604020202020204" pitchFamily="34" charset="0"/>
                        </a:rPr>
                        <a:t>2:00PM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Madeline Robertson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USING CUBESATS TO DETECT OCEAN DEBRIS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80306"/>
                  </a:ext>
                </a:extLst>
              </a:tr>
              <a:tr h="423512">
                <a:tc>
                  <a:txBody>
                    <a:bodyPr/>
                    <a:lstStyle/>
                    <a:p>
                      <a:pPr algn="ctr" fontAlgn="b"/>
                      <a:r>
                        <a:rPr lang="en-US" sz="1200" b="1" i="0" u="none" strike="noStrike" dirty="0">
                          <a:solidFill>
                            <a:srgbClr val="000000"/>
                          </a:solidFill>
                          <a:effectLst/>
                          <a:latin typeface="Arial" panose="020B0604020202020204" pitchFamily="34" charset="0"/>
                        </a:rPr>
                        <a:t>2:15PM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Evan Ackerman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MODIFYING SERIOUS GAMES USING REINFORCEMENT LEARNING FOR DATA COLLECTION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33565"/>
                  </a:ext>
                </a:extLst>
              </a:tr>
              <a:tr h="457705">
                <a:tc>
                  <a:txBody>
                    <a:bodyPr/>
                    <a:lstStyle/>
                    <a:p>
                      <a:pPr algn="ctr" fontAlgn="b"/>
                      <a:r>
                        <a:rPr lang="en-US" sz="1200" b="1" i="0" u="none" strike="noStrike" dirty="0">
                          <a:solidFill>
                            <a:srgbClr val="000000"/>
                          </a:solidFill>
                          <a:effectLst/>
                          <a:latin typeface="Arial" panose="020B0604020202020204" pitchFamily="34" charset="0"/>
                        </a:rPr>
                        <a:t>2:30PM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E. Kat McConnell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2D3B45"/>
                          </a:solidFill>
                          <a:effectLst/>
                          <a:latin typeface="Arial" panose="020B0604020202020204" pitchFamily="34" charset="0"/>
                        </a:rPr>
                        <a:t>CORRELATION BETWEEN EMOTIONAL FACTORS AND WORD RECOGNITION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25508"/>
                  </a:ext>
                </a:extLst>
              </a:tr>
              <a:tr h="457705">
                <a:tc>
                  <a:txBody>
                    <a:bodyPr/>
                    <a:lstStyle/>
                    <a:p>
                      <a:pPr algn="ctr" fontAlgn="b"/>
                      <a:r>
                        <a:rPr lang="en-US" sz="1200" b="1" i="0" u="none" strike="noStrike" dirty="0">
                          <a:solidFill>
                            <a:srgbClr val="000000"/>
                          </a:solidFill>
                          <a:effectLst/>
                          <a:latin typeface="Arial" panose="020B0604020202020204" pitchFamily="34" charset="0"/>
                        </a:rPr>
                        <a:t>3:00PM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Chisom Emetu, Amelia Fischer, Maura Hilbourn, Suma Ravi &amp; Margaret Wensink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BIKE TO THE FUTURE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01069"/>
                  </a:ext>
                </a:extLst>
              </a:tr>
              <a:tr h="457705">
                <a:tc>
                  <a:txBody>
                    <a:bodyPr/>
                    <a:lstStyle/>
                    <a:p>
                      <a:pPr algn="ctr" fontAlgn="b"/>
                      <a:r>
                        <a:rPr lang="en-US" sz="1200" b="1" i="0" u="none" strike="noStrike" dirty="0">
                          <a:solidFill>
                            <a:srgbClr val="000000"/>
                          </a:solidFill>
                          <a:effectLst/>
                          <a:latin typeface="Arial" panose="020B0604020202020204" pitchFamily="34" charset="0"/>
                        </a:rPr>
                        <a:t>3:15PM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Chisom Emetu, Amelia Fischer, Maura Hilbourn, Suma Ravi &amp; Margaret Wensink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BIKE TO THE FUTURE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42655"/>
                  </a:ext>
                </a:extLst>
              </a:tr>
              <a:tr h="457705">
                <a:tc>
                  <a:txBody>
                    <a:bodyPr/>
                    <a:lstStyle/>
                    <a:p>
                      <a:pPr algn="ctr" fontAlgn="b"/>
                      <a:r>
                        <a:rPr lang="en-US" sz="1200" b="1" i="0" u="none" strike="noStrike" dirty="0">
                          <a:solidFill>
                            <a:srgbClr val="000000"/>
                          </a:solidFill>
                          <a:effectLst/>
                          <a:latin typeface="Arial" panose="020B0604020202020204" pitchFamily="34" charset="0"/>
                        </a:rPr>
                        <a:t>3:30PM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Chisom Emetu, Amelia Fischer, Maura Hilbourn, Suma Ravi &amp; Margaret Wensink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BIKE TO THE FUTURE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75327"/>
                  </a:ext>
                </a:extLst>
              </a:tr>
              <a:tr h="457705">
                <a:tc>
                  <a:txBody>
                    <a:bodyPr/>
                    <a:lstStyle/>
                    <a:p>
                      <a:pPr algn="ctr" fontAlgn="b"/>
                      <a:r>
                        <a:rPr lang="en-US" sz="1200" b="1" i="0" u="none" strike="noStrike" dirty="0">
                          <a:solidFill>
                            <a:srgbClr val="000000"/>
                          </a:solidFill>
                          <a:effectLst/>
                          <a:latin typeface="Arial" panose="020B0604020202020204" pitchFamily="34" charset="0"/>
                        </a:rPr>
                        <a:t>3:45PM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Chisom Emetu, Amelia Fischer, Maura Hilbourn, Suma Ravi &amp; Margaret Wensink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BIKE TO THE FUTURE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5489"/>
                  </a:ext>
                </a:extLst>
              </a:tr>
            </a:tbl>
          </a:graphicData>
        </a:graphic>
      </p:graphicFrame>
    </p:spTree>
    <p:extLst>
      <p:ext uri="{BB962C8B-B14F-4D97-AF65-F5344CB8AC3E}">
        <p14:creationId xmlns:p14="http://schemas.microsoft.com/office/powerpoint/2010/main" val="1090216792"/>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SM PowerPoint Template" id="{EF79A395-83E8-1548-B6E4-B584F211119C}" vid="{D5577388-2569-C249-86B0-C46F3D58A0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8731CE969126409FEE510DEBBE1737" ma:contentTypeVersion="12" ma:contentTypeDescription="Create a new document." ma:contentTypeScope="" ma:versionID="4650b1457519ca9241a3b1c1e92b89fd">
  <xsd:schema xmlns:xsd="http://www.w3.org/2001/XMLSchema" xmlns:xs="http://www.w3.org/2001/XMLSchema" xmlns:p="http://schemas.microsoft.com/office/2006/metadata/properties" xmlns:ns2="e2c420db-211b-4ff3-8f41-efa17106f36e" xmlns:ns3="d2ebc645-f219-467c-87e8-8408acd3bbda" targetNamespace="http://schemas.microsoft.com/office/2006/metadata/properties" ma:root="true" ma:fieldsID="02d364070b6fead12025cb4830a7284c" ns2:_="" ns3:_="">
    <xsd:import namespace="e2c420db-211b-4ff3-8f41-efa17106f36e"/>
    <xsd:import namespace="d2ebc645-f219-467c-87e8-8408acd3bb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420db-211b-4ff3-8f41-efa17106f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ebc645-f219-467c-87e8-8408acd3bb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4CFE19-0DD8-4F56-822A-150369B1E26D}">
  <ds:schemaRefs>
    <ds:schemaRef ds:uri="http://schemas.microsoft.com/sharepoint/v3/contenttype/forms"/>
  </ds:schemaRefs>
</ds:datastoreItem>
</file>

<file path=customXml/itemProps2.xml><?xml version="1.0" encoding="utf-8"?>
<ds:datastoreItem xmlns:ds="http://schemas.openxmlformats.org/officeDocument/2006/customXml" ds:itemID="{9BC47759-A28C-4ED3-B17E-F8F665D8B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420db-211b-4ff3-8f41-efa17106f36e"/>
    <ds:schemaRef ds:uri="d2ebc645-f219-467c-87e8-8408acd3b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5B469-1AD7-403A-BEC5-B5A894856B4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155</TotalTime>
  <Words>1529</Words>
  <Application>Microsoft Office PowerPoint</Application>
  <PresentationFormat>Widescreen</PresentationFormat>
  <Paragraphs>326</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Lato Black</vt:lpstr>
      <vt:lpstr>Lato Extended</vt:lpstr>
      <vt:lpstr>Lato Light</vt:lpstr>
      <vt:lpstr>Office Theme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Distinguished Research Leadership Award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Jayson Bocook</dc:creator>
  <cp:lastModifiedBy>Josh Witten</cp:lastModifiedBy>
  <cp:revision>5</cp:revision>
  <dcterms:created xsi:type="dcterms:W3CDTF">2020-11-24T22:38:54Z</dcterms:created>
  <dcterms:modified xsi:type="dcterms:W3CDTF">2021-03-01T21:56:12Z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0x010100538731CE969126409FEE510DEBBE1737</vt:lpwstr>
  </property>
</Properties>
</file>